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B3297A-32FC-41F3-897E-9685DE445CC3}" type="datetimeFigureOut">
              <a:rPr lang="en-US" smtClean="0"/>
              <a:t>12/27/2016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CDD2C-1162-42C4-B4C3-19756754D9D2}" type="slidenum">
              <a:rPr lang="en-US" smtClean="0"/>
              <a:t>‹#›</a:t>
            </a:fld>
            <a:endParaRPr lang="en-US"/>
          </a:p>
        </p:txBody>
      </p:sp>
    </p:spTree>
    <p:extLst>
      <p:ext uri="{BB962C8B-B14F-4D97-AF65-F5344CB8AC3E}">
        <p14:creationId xmlns:p14="http://schemas.microsoft.com/office/powerpoint/2010/main" val="4238990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B3297A-32FC-41F3-897E-9685DE445CC3}" type="datetimeFigureOut">
              <a:rPr lang="en-US" smtClean="0"/>
              <a:t>12/27/2016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CDD2C-1162-42C4-B4C3-19756754D9D2}" type="slidenum">
              <a:rPr lang="en-US" smtClean="0"/>
              <a:t>‹#›</a:t>
            </a:fld>
            <a:endParaRPr lang="en-US"/>
          </a:p>
        </p:txBody>
      </p:sp>
    </p:spTree>
    <p:extLst>
      <p:ext uri="{BB962C8B-B14F-4D97-AF65-F5344CB8AC3E}">
        <p14:creationId xmlns:p14="http://schemas.microsoft.com/office/powerpoint/2010/main" val="2247848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B3297A-32FC-41F3-897E-9685DE445CC3}" type="datetimeFigureOut">
              <a:rPr lang="en-US" smtClean="0"/>
              <a:t>12/27/2016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CDD2C-1162-42C4-B4C3-19756754D9D2}" type="slidenum">
              <a:rPr lang="en-US" smtClean="0"/>
              <a:t>‹#›</a:t>
            </a:fld>
            <a:endParaRPr lang="en-US"/>
          </a:p>
        </p:txBody>
      </p:sp>
    </p:spTree>
    <p:extLst>
      <p:ext uri="{BB962C8B-B14F-4D97-AF65-F5344CB8AC3E}">
        <p14:creationId xmlns:p14="http://schemas.microsoft.com/office/powerpoint/2010/main" val="2173312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B3297A-32FC-41F3-897E-9685DE445CC3}" type="datetimeFigureOut">
              <a:rPr lang="en-US" smtClean="0"/>
              <a:t>12/27/2016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CDD2C-1162-42C4-B4C3-19756754D9D2}" type="slidenum">
              <a:rPr lang="en-US" smtClean="0"/>
              <a:t>‹#›</a:t>
            </a:fld>
            <a:endParaRPr lang="en-US"/>
          </a:p>
        </p:txBody>
      </p:sp>
    </p:spTree>
    <p:extLst>
      <p:ext uri="{BB962C8B-B14F-4D97-AF65-F5344CB8AC3E}">
        <p14:creationId xmlns:p14="http://schemas.microsoft.com/office/powerpoint/2010/main" val="2817628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B3297A-32FC-41F3-897E-9685DE445CC3}" type="datetimeFigureOut">
              <a:rPr lang="en-US" smtClean="0"/>
              <a:t>12/27/2016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CDD2C-1162-42C4-B4C3-19756754D9D2}" type="slidenum">
              <a:rPr lang="en-US" smtClean="0"/>
              <a:t>‹#›</a:t>
            </a:fld>
            <a:endParaRPr lang="en-US"/>
          </a:p>
        </p:txBody>
      </p:sp>
    </p:spTree>
    <p:extLst>
      <p:ext uri="{BB962C8B-B14F-4D97-AF65-F5344CB8AC3E}">
        <p14:creationId xmlns:p14="http://schemas.microsoft.com/office/powerpoint/2010/main" val="2368673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B3297A-32FC-41F3-897E-9685DE445CC3}" type="datetimeFigureOut">
              <a:rPr lang="en-US" smtClean="0"/>
              <a:t>12/27/2016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CDD2C-1162-42C4-B4C3-19756754D9D2}" type="slidenum">
              <a:rPr lang="en-US" smtClean="0"/>
              <a:t>‹#›</a:t>
            </a:fld>
            <a:endParaRPr lang="en-US"/>
          </a:p>
        </p:txBody>
      </p:sp>
    </p:spTree>
    <p:extLst>
      <p:ext uri="{BB962C8B-B14F-4D97-AF65-F5344CB8AC3E}">
        <p14:creationId xmlns:p14="http://schemas.microsoft.com/office/powerpoint/2010/main" val="257060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B3297A-32FC-41F3-897E-9685DE445CC3}" type="datetimeFigureOut">
              <a:rPr lang="en-US" smtClean="0"/>
              <a:t>12/27/2016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1CDD2C-1162-42C4-B4C3-19756754D9D2}" type="slidenum">
              <a:rPr lang="en-US" smtClean="0"/>
              <a:t>‹#›</a:t>
            </a:fld>
            <a:endParaRPr lang="en-US"/>
          </a:p>
        </p:txBody>
      </p:sp>
    </p:spTree>
    <p:extLst>
      <p:ext uri="{BB962C8B-B14F-4D97-AF65-F5344CB8AC3E}">
        <p14:creationId xmlns:p14="http://schemas.microsoft.com/office/powerpoint/2010/main" val="1326043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B3297A-32FC-41F3-897E-9685DE445CC3}" type="datetimeFigureOut">
              <a:rPr lang="en-US" smtClean="0"/>
              <a:t>12/27/2016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1CDD2C-1162-42C4-B4C3-19756754D9D2}" type="slidenum">
              <a:rPr lang="en-US" smtClean="0"/>
              <a:t>‹#›</a:t>
            </a:fld>
            <a:endParaRPr lang="en-US"/>
          </a:p>
        </p:txBody>
      </p:sp>
    </p:spTree>
    <p:extLst>
      <p:ext uri="{BB962C8B-B14F-4D97-AF65-F5344CB8AC3E}">
        <p14:creationId xmlns:p14="http://schemas.microsoft.com/office/powerpoint/2010/main" val="270285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B3297A-32FC-41F3-897E-9685DE445CC3}" type="datetimeFigureOut">
              <a:rPr lang="en-US" smtClean="0"/>
              <a:t>12/27/2016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1CDD2C-1162-42C4-B4C3-19756754D9D2}" type="slidenum">
              <a:rPr lang="en-US" smtClean="0"/>
              <a:t>‹#›</a:t>
            </a:fld>
            <a:endParaRPr lang="en-US"/>
          </a:p>
        </p:txBody>
      </p:sp>
    </p:spTree>
    <p:extLst>
      <p:ext uri="{BB962C8B-B14F-4D97-AF65-F5344CB8AC3E}">
        <p14:creationId xmlns:p14="http://schemas.microsoft.com/office/powerpoint/2010/main" val="226759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B3297A-32FC-41F3-897E-9685DE445CC3}" type="datetimeFigureOut">
              <a:rPr lang="en-US" smtClean="0"/>
              <a:t>12/27/2016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CDD2C-1162-42C4-B4C3-19756754D9D2}" type="slidenum">
              <a:rPr lang="en-US" smtClean="0"/>
              <a:t>‹#›</a:t>
            </a:fld>
            <a:endParaRPr lang="en-US"/>
          </a:p>
        </p:txBody>
      </p:sp>
    </p:spTree>
    <p:extLst>
      <p:ext uri="{BB962C8B-B14F-4D97-AF65-F5344CB8AC3E}">
        <p14:creationId xmlns:p14="http://schemas.microsoft.com/office/powerpoint/2010/main" val="3006665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B3297A-32FC-41F3-897E-9685DE445CC3}" type="datetimeFigureOut">
              <a:rPr lang="en-US" smtClean="0"/>
              <a:t>12/27/2016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CDD2C-1162-42C4-B4C3-19756754D9D2}" type="slidenum">
              <a:rPr lang="en-US" smtClean="0"/>
              <a:t>‹#›</a:t>
            </a:fld>
            <a:endParaRPr lang="en-US"/>
          </a:p>
        </p:txBody>
      </p:sp>
    </p:spTree>
    <p:extLst>
      <p:ext uri="{BB962C8B-B14F-4D97-AF65-F5344CB8AC3E}">
        <p14:creationId xmlns:p14="http://schemas.microsoft.com/office/powerpoint/2010/main" val="970803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B3297A-32FC-41F3-897E-9685DE445CC3}" type="datetimeFigureOut">
              <a:rPr lang="en-US" smtClean="0"/>
              <a:t>12/27/2016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1CDD2C-1162-42C4-B4C3-19756754D9D2}" type="slidenum">
              <a:rPr lang="en-US" smtClean="0"/>
              <a:t>‹#›</a:t>
            </a:fld>
            <a:endParaRPr lang="en-US"/>
          </a:p>
        </p:txBody>
      </p:sp>
    </p:spTree>
    <p:extLst>
      <p:ext uri="{BB962C8B-B14F-4D97-AF65-F5344CB8AC3E}">
        <p14:creationId xmlns:p14="http://schemas.microsoft.com/office/powerpoint/2010/main" val="1608196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476672"/>
            <a:ext cx="8640960" cy="1296145"/>
          </a:xfrm>
        </p:spPr>
        <p:txBody>
          <a:bodyPr>
            <a:normAutofit/>
          </a:bodyPr>
          <a:lstStyle/>
          <a:p>
            <a:pPr rtl="1"/>
            <a:r>
              <a:rPr lang="ar-IQ" sz="4000" b="1" dirty="0">
                <a:solidFill>
                  <a:srgbClr val="FF0000"/>
                </a:solidFill>
                <a:effectLst>
                  <a:outerShdw blurRad="38100" dist="38100" dir="2700000" algn="tl">
                    <a:srgbClr val="000000">
                      <a:alpha val="43137"/>
                    </a:srgbClr>
                  </a:outerShdw>
                </a:effectLst>
              </a:rPr>
              <a:t>عمليات التحليل الحجمي </a:t>
            </a:r>
            <a:r>
              <a:rPr lang="en-US" sz="4000" b="1" dirty="0">
                <a:solidFill>
                  <a:srgbClr val="FF0000"/>
                </a:solidFill>
                <a:effectLst>
                  <a:outerShdw blurRad="38100" dist="38100" dir="2700000" algn="tl">
                    <a:srgbClr val="000000">
                      <a:alpha val="43137"/>
                    </a:srgbClr>
                  </a:outerShdw>
                </a:effectLst>
              </a:rPr>
              <a:t> Volumetric Analysis</a:t>
            </a:r>
            <a:r>
              <a:rPr lang="ar-IQ" sz="4000" b="1" dirty="0">
                <a:solidFill>
                  <a:srgbClr val="FF0000"/>
                </a:solidFill>
                <a:effectLst>
                  <a:outerShdw blurRad="38100" dist="38100" dir="2700000" algn="tl">
                    <a:srgbClr val="000000">
                      <a:alpha val="43137"/>
                    </a:srgbClr>
                  </a:outerShdw>
                </a:effectLst>
              </a:rPr>
              <a:t> </a:t>
            </a:r>
            <a:endParaRPr lang="en-US" sz="4000"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55576" y="2348880"/>
            <a:ext cx="7920880" cy="4032448"/>
          </a:xfrm>
        </p:spPr>
        <p:txBody>
          <a:bodyPr>
            <a:normAutofit/>
          </a:bodyPr>
          <a:lstStyle/>
          <a:p>
            <a:pPr algn="just" rtl="1"/>
            <a:r>
              <a:rPr lang="ar-IQ" sz="2800" b="1" dirty="0" smtClean="0">
                <a:solidFill>
                  <a:schemeClr val="tx2">
                    <a:lumMod val="75000"/>
                  </a:schemeClr>
                </a:solidFill>
                <a:effectLst>
                  <a:outerShdw blurRad="38100" dist="38100" dir="2700000" algn="tl">
                    <a:srgbClr val="000000">
                      <a:alpha val="43137"/>
                    </a:srgbClr>
                  </a:outerShdw>
                </a:effectLst>
                <a:latin typeface="Simplified Arabic" pitchFamily="18" charset="-78"/>
                <a:cs typeface="Simplified Arabic" pitchFamily="18" charset="-78"/>
              </a:rPr>
              <a:t>التسحيح</a:t>
            </a:r>
            <a:r>
              <a:rPr lang="en-US" sz="2800" b="1" dirty="0" smtClean="0">
                <a:solidFill>
                  <a:schemeClr val="tx2">
                    <a:lumMod val="75000"/>
                  </a:schemeClr>
                </a:solidFill>
                <a:effectLst>
                  <a:outerShdw blurRad="38100" dist="38100" dir="2700000" algn="tl">
                    <a:srgbClr val="000000">
                      <a:alpha val="43137"/>
                    </a:srgbClr>
                  </a:outerShdw>
                </a:effectLst>
                <a:latin typeface="Simplified Arabic" pitchFamily="18" charset="-78"/>
                <a:cs typeface="Simplified Arabic" pitchFamily="18" charset="-78"/>
              </a:rPr>
              <a:t>: </a:t>
            </a:r>
            <a:r>
              <a:rPr lang="en-US" sz="2800" b="1" dirty="0">
                <a:solidFill>
                  <a:schemeClr val="tx2">
                    <a:lumMod val="75000"/>
                  </a:schemeClr>
                </a:solidFill>
                <a:effectLst>
                  <a:outerShdw blurRad="38100" dist="38100" dir="2700000" algn="tl">
                    <a:srgbClr val="000000">
                      <a:alpha val="43137"/>
                    </a:srgbClr>
                  </a:outerShdw>
                </a:effectLst>
                <a:latin typeface="Simplified Arabic" pitchFamily="18" charset="-78"/>
                <a:cs typeface="Simplified Arabic" pitchFamily="18" charset="-78"/>
              </a:rPr>
              <a:t>Titration</a:t>
            </a:r>
            <a:r>
              <a:rPr lang="en-US" sz="2800" b="1" dirty="0">
                <a:solidFill>
                  <a:schemeClr val="tx1"/>
                </a:solidFill>
                <a:latin typeface="Simplified Arabic" pitchFamily="18" charset="-78"/>
                <a:cs typeface="Simplified Arabic" pitchFamily="18" charset="-78"/>
              </a:rPr>
              <a:t>  </a:t>
            </a:r>
            <a:r>
              <a:rPr lang="ar-IQ" sz="2800" b="1" dirty="0" smtClean="0">
                <a:solidFill>
                  <a:schemeClr val="tx1"/>
                </a:solidFill>
                <a:latin typeface="Simplified Arabic" pitchFamily="18" charset="-78"/>
                <a:cs typeface="Simplified Arabic" pitchFamily="18" charset="-78"/>
              </a:rPr>
              <a:t> </a:t>
            </a:r>
            <a:r>
              <a:rPr lang="ar-SA" sz="2800" dirty="0" smtClean="0">
                <a:solidFill>
                  <a:schemeClr val="tx1"/>
                </a:solidFill>
                <a:latin typeface="Simplified Arabic" pitchFamily="18" charset="-78"/>
                <a:cs typeface="Simplified Arabic" pitchFamily="18" charset="-78"/>
              </a:rPr>
              <a:t>تتضمن </a:t>
            </a:r>
            <a:r>
              <a:rPr lang="ar-SA" sz="2800" dirty="0">
                <a:solidFill>
                  <a:schemeClr val="tx1"/>
                </a:solidFill>
                <a:latin typeface="Simplified Arabic" pitchFamily="18" charset="-78"/>
                <a:cs typeface="Simplified Arabic" pitchFamily="18" charset="-78"/>
              </a:rPr>
              <a:t>عملية التسحيح تفاعل حجم معين من المادة المراد تحليلها</a:t>
            </a:r>
            <a:r>
              <a:rPr lang="en-US" sz="2800" dirty="0">
                <a:solidFill>
                  <a:schemeClr val="tx1"/>
                </a:solidFill>
                <a:latin typeface="Simplified Arabic" pitchFamily="18" charset="-78"/>
                <a:cs typeface="Simplified Arabic" pitchFamily="18" charset="-78"/>
              </a:rPr>
              <a:t> Analyte </a:t>
            </a:r>
            <a:r>
              <a:rPr lang="ar-SA" sz="2800" dirty="0">
                <a:solidFill>
                  <a:schemeClr val="tx1"/>
                </a:solidFill>
                <a:latin typeface="Simplified Arabic" pitchFamily="18" charset="-78"/>
                <a:cs typeface="Simplified Arabic" pitchFamily="18" charset="-78"/>
              </a:rPr>
              <a:t>مع المحلول </a:t>
            </a:r>
            <a:r>
              <a:rPr lang="ar-SA" sz="2800" dirty="0" smtClean="0">
                <a:solidFill>
                  <a:schemeClr val="tx1"/>
                </a:solidFill>
                <a:latin typeface="Simplified Arabic" pitchFamily="18" charset="-78"/>
                <a:cs typeface="Simplified Arabic" pitchFamily="18" charset="-78"/>
              </a:rPr>
              <a:t>القياسي</a:t>
            </a:r>
            <a:r>
              <a:rPr lang="ar-IQ" sz="2800" dirty="0" smtClean="0">
                <a:solidFill>
                  <a:schemeClr val="tx1"/>
                </a:solidFill>
                <a:latin typeface="Simplified Arabic" pitchFamily="18" charset="-78"/>
                <a:cs typeface="Simplified Arabic" pitchFamily="18" charset="-78"/>
              </a:rPr>
              <a:t>    </a:t>
            </a:r>
            <a:r>
              <a:rPr lang="ar-SA" sz="2800" dirty="0" smtClean="0">
                <a:solidFill>
                  <a:schemeClr val="tx1"/>
                </a:solidFill>
                <a:latin typeface="Simplified Arabic" pitchFamily="18" charset="-78"/>
                <a:cs typeface="Simplified Arabic" pitchFamily="18" charset="-78"/>
              </a:rPr>
              <a:t> </a:t>
            </a:r>
            <a:r>
              <a:rPr lang="ar-IQ" sz="2800" dirty="0" smtClean="0">
                <a:solidFill>
                  <a:schemeClr val="tx1"/>
                </a:solidFill>
                <a:latin typeface="Simplified Arabic" pitchFamily="18" charset="-78"/>
                <a:cs typeface="Simplified Arabic" pitchFamily="18" charset="-78"/>
              </a:rPr>
              <a:t>                        </a:t>
            </a:r>
            <a:r>
              <a:rPr lang="en-US" sz="2800" dirty="0" smtClean="0">
                <a:solidFill>
                  <a:schemeClr val="tx1"/>
                </a:solidFill>
                <a:latin typeface="Simplified Arabic" pitchFamily="18" charset="-78"/>
                <a:cs typeface="Simplified Arabic" pitchFamily="18" charset="-78"/>
              </a:rPr>
              <a:t>Standard Solution </a:t>
            </a:r>
            <a:r>
              <a:rPr lang="ar-SA" sz="2800" dirty="0">
                <a:solidFill>
                  <a:schemeClr val="tx1"/>
                </a:solidFill>
                <a:latin typeface="Simplified Arabic" pitchFamily="18" charset="-78"/>
                <a:cs typeface="Simplified Arabic" pitchFamily="18" charset="-78"/>
              </a:rPr>
              <a:t>الذي يضاف من السحاحة</a:t>
            </a:r>
            <a:r>
              <a:rPr lang="en-US" sz="2800" dirty="0">
                <a:solidFill>
                  <a:schemeClr val="tx1"/>
                </a:solidFill>
                <a:latin typeface="Simplified Arabic" pitchFamily="18" charset="-78"/>
                <a:cs typeface="Simplified Arabic" pitchFamily="18" charset="-78"/>
              </a:rPr>
              <a:t> Burette </a:t>
            </a:r>
            <a:r>
              <a:rPr lang="ar-SA" sz="2800" dirty="0">
                <a:solidFill>
                  <a:schemeClr val="tx1"/>
                </a:solidFill>
                <a:latin typeface="Simplified Arabic" pitchFamily="18" charset="-78"/>
                <a:cs typeface="Simplified Arabic" pitchFamily="18" charset="-78"/>
              </a:rPr>
              <a:t>ويكون عادة معروف التركيز</a:t>
            </a:r>
            <a:r>
              <a:rPr lang="en-US" sz="2800" dirty="0">
                <a:solidFill>
                  <a:schemeClr val="tx1"/>
                </a:solidFill>
                <a:latin typeface="Simplified Arabic" pitchFamily="18" charset="-78"/>
                <a:cs typeface="Simplified Arabic" pitchFamily="18" charset="-78"/>
              </a:rPr>
              <a:t>, </a:t>
            </a:r>
            <a:r>
              <a:rPr lang="ar-SA" sz="2800" dirty="0">
                <a:solidFill>
                  <a:schemeClr val="tx1"/>
                </a:solidFill>
                <a:latin typeface="Simplified Arabic" pitchFamily="18" charset="-78"/>
                <a:cs typeface="Simplified Arabic" pitchFamily="18" charset="-78"/>
              </a:rPr>
              <a:t>لذا يجب قياس حجم المحلول القياسي</a:t>
            </a:r>
            <a:r>
              <a:rPr lang="en-US" sz="2800" dirty="0">
                <a:solidFill>
                  <a:schemeClr val="tx1"/>
                </a:solidFill>
                <a:latin typeface="Simplified Arabic" pitchFamily="18" charset="-78"/>
                <a:cs typeface="Simplified Arabic" pitchFamily="18" charset="-78"/>
              </a:rPr>
              <a:t>  (Titrant) </a:t>
            </a:r>
            <a:r>
              <a:rPr lang="ar-IQ" sz="2800" dirty="0" smtClean="0">
                <a:solidFill>
                  <a:schemeClr val="tx1"/>
                </a:solidFill>
                <a:latin typeface="Simplified Arabic" pitchFamily="18" charset="-78"/>
                <a:cs typeface="Simplified Arabic" pitchFamily="18" charset="-78"/>
              </a:rPr>
              <a:t> </a:t>
            </a:r>
            <a:r>
              <a:rPr lang="ar-SA" sz="2800" dirty="0" smtClean="0">
                <a:solidFill>
                  <a:schemeClr val="tx1"/>
                </a:solidFill>
                <a:latin typeface="Simplified Arabic" pitchFamily="18" charset="-78"/>
                <a:cs typeface="Simplified Arabic" pitchFamily="18" charset="-78"/>
              </a:rPr>
              <a:t>الذي يت</a:t>
            </a:r>
            <a:r>
              <a:rPr lang="ar-IQ" sz="2800" dirty="0" smtClean="0">
                <a:solidFill>
                  <a:schemeClr val="tx1"/>
                </a:solidFill>
                <a:latin typeface="Simplified Arabic" pitchFamily="18" charset="-78"/>
                <a:cs typeface="Simplified Arabic" pitchFamily="18" charset="-78"/>
              </a:rPr>
              <a:t>ف</a:t>
            </a:r>
            <a:r>
              <a:rPr lang="ar-SA" sz="2800" dirty="0" smtClean="0">
                <a:solidFill>
                  <a:schemeClr val="tx1"/>
                </a:solidFill>
                <a:latin typeface="Simplified Arabic" pitchFamily="18" charset="-78"/>
                <a:cs typeface="Simplified Arabic" pitchFamily="18" charset="-78"/>
              </a:rPr>
              <a:t>اعل </a:t>
            </a:r>
            <a:r>
              <a:rPr lang="ar-SA" sz="2800" dirty="0">
                <a:solidFill>
                  <a:schemeClr val="tx1"/>
                </a:solidFill>
                <a:latin typeface="Simplified Arabic" pitchFamily="18" charset="-78"/>
                <a:cs typeface="Simplified Arabic" pitchFamily="18" charset="-78"/>
              </a:rPr>
              <a:t>بصورة تامة مع المادة المراد </a:t>
            </a:r>
            <a:r>
              <a:rPr lang="ar-SA" sz="2800" dirty="0" smtClean="0">
                <a:solidFill>
                  <a:schemeClr val="tx1"/>
                </a:solidFill>
                <a:latin typeface="Simplified Arabic" pitchFamily="18" charset="-78"/>
                <a:cs typeface="Simplified Arabic" pitchFamily="18" charset="-78"/>
              </a:rPr>
              <a:t>تحليلها</a:t>
            </a:r>
            <a:r>
              <a:rPr lang="ar-IQ" sz="2800" dirty="0" smtClean="0">
                <a:solidFill>
                  <a:schemeClr val="tx1"/>
                </a:solidFill>
                <a:latin typeface="Simplified Arabic" pitchFamily="18" charset="-78"/>
                <a:cs typeface="Simplified Arabic" pitchFamily="18" charset="-78"/>
              </a:rPr>
              <a:t>        </a:t>
            </a:r>
            <a:r>
              <a:rPr lang="ar-SA" sz="2800" dirty="0" smtClean="0">
                <a:solidFill>
                  <a:schemeClr val="tx1"/>
                </a:solidFill>
                <a:latin typeface="Simplified Arabic" pitchFamily="18" charset="-78"/>
                <a:cs typeface="Simplified Arabic" pitchFamily="18" charset="-78"/>
              </a:rPr>
              <a:t> </a:t>
            </a:r>
            <a:r>
              <a:rPr lang="en-US" sz="2800" dirty="0">
                <a:solidFill>
                  <a:schemeClr val="tx1"/>
                </a:solidFill>
                <a:latin typeface="Simplified Arabic" pitchFamily="18" charset="-78"/>
                <a:cs typeface="Simplified Arabic" pitchFamily="18" charset="-78"/>
              </a:rPr>
              <a:t>( Analyte)</a:t>
            </a:r>
            <a:r>
              <a:rPr lang="ar-SA" sz="2800" dirty="0">
                <a:solidFill>
                  <a:schemeClr val="tx1"/>
                </a:solidFill>
                <a:latin typeface="Simplified Arabic" pitchFamily="18" charset="-78"/>
                <a:cs typeface="Simplified Arabic" pitchFamily="18" charset="-78"/>
              </a:rPr>
              <a:t>.</a:t>
            </a:r>
            <a:endParaRPr lang="en-US" sz="2800" dirty="0">
              <a:solidFill>
                <a:schemeClr val="tx1"/>
              </a:solidFill>
              <a:latin typeface="Simplified Arabic" pitchFamily="18" charset="-78"/>
              <a:cs typeface="Simplified Arabic" pitchFamily="18" charset="-78"/>
            </a:endParaRPr>
          </a:p>
          <a:p>
            <a:pPr algn="r" rtl="1"/>
            <a:endParaRPr lang="en-US" sz="28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741335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pPr marL="0" indent="0" algn="r" rtl="1">
              <a:buNone/>
            </a:pPr>
            <a:r>
              <a:rPr lang="ar-SA" b="1" dirty="0"/>
              <a:t>المواد الامفوتيرية</a:t>
            </a:r>
            <a:r>
              <a:rPr lang="en-US" b="1" dirty="0"/>
              <a:t>: </a:t>
            </a:r>
            <a:r>
              <a:rPr lang="ar-SA" dirty="0"/>
              <a:t>هي المواد التي تسلك سلوكاً حامضياً عند تفاعلها مع القواعد وتسلك سلوكاً قاعددياً عند تفاعلها مع الحوامض. مثل هيدروكسيدات بعض الفلزات كهيدروكسيد الخارصين</a:t>
            </a:r>
            <a:r>
              <a:rPr lang="en-US" dirty="0"/>
              <a:t>Zn(OH)</a:t>
            </a:r>
            <a:r>
              <a:rPr lang="en-US" baseline="-25000" dirty="0"/>
              <a:t>2</a:t>
            </a:r>
            <a:r>
              <a:rPr lang="en-US" dirty="0"/>
              <a:t>  </a:t>
            </a:r>
            <a:r>
              <a:rPr lang="ar-SA" dirty="0"/>
              <a:t> وهيدروكسيد الألمنيوم</a:t>
            </a:r>
            <a:r>
              <a:rPr lang="en-US" dirty="0"/>
              <a:t> Al(OH)</a:t>
            </a:r>
            <a:r>
              <a:rPr lang="en-US" baseline="-25000" dirty="0"/>
              <a:t>3</a:t>
            </a:r>
            <a:r>
              <a:rPr lang="en-US" dirty="0"/>
              <a:t>  </a:t>
            </a:r>
            <a:r>
              <a:rPr lang="ar-SA" dirty="0"/>
              <a:t>وهيدروكسيد الرصاص</a:t>
            </a:r>
            <a:r>
              <a:rPr lang="en-US" dirty="0" err="1"/>
              <a:t>Pb</a:t>
            </a:r>
            <a:r>
              <a:rPr lang="en-US" dirty="0"/>
              <a:t>(OH)</a:t>
            </a:r>
            <a:r>
              <a:rPr lang="en-US" baseline="-25000" dirty="0"/>
              <a:t>2</a:t>
            </a:r>
            <a:r>
              <a:rPr lang="en-US" dirty="0"/>
              <a:t> </a:t>
            </a:r>
            <a:r>
              <a:rPr lang="ar-IQ" dirty="0" smtClean="0"/>
              <a:t> </a:t>
            </a:r>
            <a:r>
              <a:rPr lang="ar-SA" dirty="0" smtClean="0"/>
              <a:t>وهيدروكسيد </a:t>
            </a:r>
            <a:r>
              <a:rPr lang="ar-SA" dirty="0"/>
              <a:t>الكروم</a:t>
            </a:r>
            <a:r>
              <a:rPr lang="en-US" dirty="0"/>
              <a:t> Cr(OH)</a:t>
            </a:r>
            <a:r>
              <a:rPr lang="en-US" baseline="-25000" dirty="0"/>
              <a:t>3</a:t>
            </a:r>
            <a:r>
              <a:rPr lang="en-US" dirty="0"/>
              <a:t> </a:t>
            </a:r>
            <a:r>
              <a:rPr lang="ar-SA" dirty="0"/>
              <a:t>.  </a:t>
            </a:r>
            <a:endParaRPr lang="en-US" dirty="0"/>
          </a:p>
          <a:p>
            <a:pPr marL="0" indent="0" algn="r">
              <a:buNone/>
            </a:pPr>
            <a:r>
              <a:rPr lang="ar-IQ" b="1" dirty="0"/>
              <a:t> </a:t>
            </a:r>
            <a:endParaRPr lang="en-US" dirty="0"/>
          </a:p>
        </p:txBody>
      </p:sp>
    </p:spTree>
    <p:extLst>
      <p:ext uri="{BB962C8B-B14F-4D97-AF65-F5344CB8AC3E}">
        <p14:creationId xmlns:p14="http://schemas.microsoft.com/office/powerpoint/2010/main" val="1012842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b="1" dirty="0" smtClean="0">
                <a:solidFill>
                  <a:srgbClr val="FF0000"/>
                </a:solidFill>
              </a:rPr>
              <a:t>السلوك </a:t>
            </a:r>
            <a:r>
              <a:rPr lang="ar-SA" b="1" dirty="0">
                <a:solidFill>
                  <a:srgbClr val="FF0000"/>
                </a:solidFill>
              </a:rPr>
              <a:t>الامفوتيري </a:t>
            </a:r>
            <a:r>
              <a:rPr lang="ar-SA" b="1" dirty="0" smtClean="0">
                <a:solidFill>
                  <a:srgbClr val="FF0000"/>
                </a:solidFill>
              </a:rPr>
              <a:t>للماء</a:t>
            </a:r>
            <a:r>
              <a:rPr lang="en-US" dirty="0">
                <a:solidFill>
                  <a:srgbClr val="FF0000"/>
                </a:solidFill>
              </a:rPr>
              <a:t/>
            </a:r>
            <a:br>
              <a:rPr lang="en-US" dirty="0">
                <a:solidFill>
                  <a:srgbClr val="FF0000"/>
                </a:solidFill>
              </a:rPr>
            </a:br>
            <a:endParaRPr lang="en-US" dirty="0">
              <a:solidFill>
                <a:srgbClr val="FF0000"/>
              </a:solidFill>
            </a:endParaRP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3428" y="1556792"/>
            <a:ext cx="8177044" cy="4608512"/>
          </a:xfrm>
          <a:prstGeom prst="rect">
            <a:avLst/>
          </a:prstGeom>
          <a:noFill/>
          <a:ln>
            <a:noFill/>
          </a:ln>
        </p:spPr>
      </p:pic>
    </p:spTree>
    <p:extLst>
      <p:ext uri="{BB962C8B-B14F-4D97-AF65-F5344CB8AC3E}">
        <p14:creationId xmlns:p14="http://schemas.microsoft.com/office/powerpoint/2010/main" val="2417706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32648"/>
          </a:xfrm>
        </p:spPr>
        <p:txBody>
          <a:bodyPr>
            <a:normAutofit/>
          </a:bodyPr>
          <a:lstStyle/>
          <a:p>
            <a:pPr marL="0" indent="0" algn="r" rtl="1">
              <a:buNone/>
            </a:pPr>
            <a:r>
              <a:rPr lang="ar-SA" sz="2800" dirty="0"/>
              <a:t>نلاحظ إن الماء يسلك سلوك حامض ثم قاعدة لذلك يسمى </a:t>
            </a:r>
            <a:r>
              <a:rPr lang="ar-SA" sz="2800" dirty="0" smtClean="0"/>
              <a:t>بـ</a:t>
            </a:r>
            <a:r>
              <a:rPr lang="ar-IQ" sz="2800" dirty="0" smtClean="0"/>
              <a:t>           </a:t>
            </a:r>
            <a:r>
              <a:rPr lang="en-US" sz="2800" dirty="0" smtClean="0"/>
              <a:t> </a:t>
            </a:r>
            <a:r>
              <a:rPr lang="en-US" sz="2800" dirty="0"/>
              <a:t>)</a:t>
            </a:r>
            <a:r>
              <a:rPr lang="ar-SA" sz="2800" dirty="0"/>
              <a:t>مادة امفوتيرية </a:t>
            </a:r>
            <a:r>
              <a:rPr lang="en-US" sz="2800" dirty="0"/>
              <a:t>( Amphoteric )</a:t>
            </a:r>
            <a:r>
              <a:rPr lang="ar-SA" sz="2800" dirty="0"/>
              <a:t> (وهي :المادة التي لها القابلية على فقدان وأكتساب البروتونات في تفاعلات منفصلة مع مادتين مختلفتين في </a:t>
            </a:r>
            <a:r>
              <a:rPr lang="ar-SA" sz="2800" dirty="0" smtClean="0"/>
              <a:t>الخواص</a:t>
            </a:r>
            <a:r>
              <a:rPr lang="ar-IQ" sz="2800" dirty="0" smtClean="0"/>
              <a:t> </a:t>
            </a:r>
            <a:r>
              <a:rPr lang="en-US" sz="2800" dirty="0" smtClean="0"/>
              <a:t>( </a:t>
            </a:r>
            <a:r>
              <a:rPr lang="ar-IQ" sz="2800" dirty="0" smtClean="0"/>
              <a:t> </a:t>
            </a:r>
            <a:r>
              <a:rPr lang="ar-SA" sz="2800" dirty="0" smtClean="0"/>
              <a:t>مثل </a:t>
            </a:r>
            <a:r>
              <a:rPr lang="ar-SA" sz="2800" dirty="0"/>
              <a:t>الماء والكحولات وبعض الهيدروكسيدات </a:t>
            </a:r>
            <a:r>
              <a:rPr lang="ar-SA" sz="2800" dirty="0" smtClean="0"/>
              <a:t>الفلزية.</a:t>
            </a:r>
            <a:endParaRPr lang="ar-IQ" sz="2800" dirty="0" smtClean="0"/>
          </a:p>
          <a:p>
            <a:pPr marL="0" indent="0" algn="r" rtl="1">
              <a:buNone/>
            </a:pPr>
            <a:endParaRPr lang="ar-IQ" sz="2800" dirty="0"/>
          </a:p>
          <a:p>
            <a:pPr marL="0" indent="0" algn="r" rtl="1">
              <a:buNone/>
            </a:pPr>
            <a:endParaRPr lang="ar-IQ" sz="2800" dirty="0" smtClean="0"/>
          </a:p>
          <a:p>
            <a:pPr marL="0" indent="0" algn="r" rtl="1">
              <a:buNone/>
            </a:pPr>
            <a:endParaRPr lang="en-US" sz="2800" dirty="0"/>
          </a:p>
          <a:p>
            <a:pPr marL="0" indent="0" algn="r" rtl="1">
              <a:buNone/>
            </a:pPr>
            <a:r>
              <a:rPr lang="ar-SA" sz="2800" dirty="0"/>
              <a:t> </a:t>
            </a:r>
            <a:endParaRPr lang="en-US" sz="2800" dirty="0"/>
          </a:p>
          <a:p>
            <a:pPr marL="0" indent="0" algn="r" rtl="1">
              <a:buNone/>
            </a:pPr>
            <a:r>
              <a:rPr lang="ar-SA" sz="2800" dirty="0"/>
              <a:t>          </a:t>
            </a:r>
            <a:endParaRPr lang="en-US" sz="2800" dirty="0"/>
          </a:p>
          <a:p>
            <a:pPr marL="0" indent="0" algn="r" rtl="1">
              <a:buNone/>
            </a:pPr>
            <a:endParaRPr lang="en-US" sz="28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39552" y="2852936"/>
            <a:ext cx="7920879" cy="1803251"/>
          </a:xfrm>
          <a:prstGeom prst="rect">
            <a:avLst/>
          </a:prstGeom>
          <a:noFill/>
          <a:ln>
            <a:noFill/>
          </a:ln>
        </p:spPr>
      </p:pic>
    </p:spTree>
    <p:extLst>
      <p:ext uri="{BB962C8B-B14F-4D97-AF65-F5344CB8AC3E}">
        <p14:creationId xmlns:p14="http://schemas.microsoft.com/office/powerpoint/2010/main" val="13529239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620688"/>
            <a:ext cx="8229600" cy="5688632"/>
          </a:xfrm>
          <a:prstGeom prst="rect">
            <a:avLst/>
          </a:prstGeom>
          <a:noFill/>
          <a:ln>
            <a:noFill/>
          </a:ln>
        </p:spPr>
      </p:pic>
    </p:spTree>
    <p:extLst>
      <p:ext uri="{BB962C8B-B14F-4D97-AF65-F5344CB8AC3E}">
        <p14:creationId xmlns:p14="http://schemas.microsoft.com/office/powerpoint/2010/main" val="1888727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620689"/>
            <a:ext cx="8280919" cy="5616624"/>
          </a:xfrm>
          <a:prstGeom prst="rect">
            <a:avLst/>
          </a:prstGeom>
          <a:noFill/>
          <a:ln>
            <a:noFill/>
          </a:ln>
        </p:spPr>
      </p:pic>
    </p:spTree>
    <p:extLst>
      <p:ext uri="{BB962C8B-B14F-4D97-AF65-F5344CB8AC3E}">
        <p14:creationId xmlns:p14="http://schemas.microsoft.com/office/powerpoint/2010/main" val="9783312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234482"/>
          </a:xfrm>
        </p:spPr>
        <p:txBody>
          <a:bodyPr/>
          <a:lstStyle/>
          <a:p>
            <a:endParaRPr lang="en-US" dirty="0"/>
          </a:p>
        </p:txBody>
      </p:sp>
      <p:pic>
        <p:nvPicPr>
          <p:cNvPr id="5" name="Picture 4"/>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467544" y="188640"/>
            <a:ext cx="8208912" cy="4608512"/>
          </a:xfrm>
          <a:prstGeom prst="rect">
            <a:avLst/>
          </a:prstGeom>
          <a:ln>
            <a:noFill/>
          </a:ln>
          <a:effectLst>
            <a:softEdge rad="112500"/>
          </a:effectLst>
        </p:spPr>
      </p:pic>
      <p:pic>
        <p:nvPicPr>
          <p:cNvPr id="6" name="Content Placeholder 5"/>
          <p:cNvPicPr>
            <a:picLocks noGrp="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611560" y="4797152"/>
            <a:ext cx="6408712" cy="1656183"/>
          </a:xfrm>
          <a:prstGeom prst="rect">
            <a:avLst/>
          </a:prstGeom>
          <a:noFill/>
          <a:ln>
            <a:noFill/>
          </a:ln>
        </p:spPr>
      </p:pic>
    </p:spTree>
    <p:extLst>
      <p:ext uri="{BB962C8B-B14F-4D97-AF65-F5344CB8AC3E}">
        <p14:creationId xmlns:p14="http://schemas.microsoft.com/office/powerpoint/2010/main" val="8167198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67544" y="260648"/>
            <a:ext cx="8208912" cy="1152128"/>
          </a:xfrm>
          <a:prstGeom prst="rect">
            <a:avLst/>
          </a:prstGeom>
          <a:noFill/>
          <a:ln>
            <a:noFill/>
          </a:ln>
        </p:spPr>
      </p:pic>
      <p:pic>
        <p:nvPicPr>
          <p:cNvPr id="5" name="Content Placeholder 4"/>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83568" y="1772816"/>
            <a:ext cx="7848872" cy="4320480"/>
          </a:xfrm>
          <a:prstGeom prst="rect">
            <a:avLst/>
          </a:prstGeom>
          <a:noFill/>
          <a:ln>
            <a:noFill/>
          </a:ln>
        </p:spPr>
      </p:pic>
    </p:spTree>
    <p:extLst>
      <p:ext uri="{BB962C8B-B14F-4D97-AF65-F5344CB8AC3E}">
        <p14:creationId xmlns:p14="http://schemas.microsoft.com/office/powerpoint/2010/main" val="1771211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620688"/>
            <a:ext cx="8136904" cy="5616624"/>
          </a:xfrm>
          <a:prstGeom prst="rect">
            <a:avLst/>
          </a:prstGeom>
          <a:noFill/>
          <a:ln>
            <a:noFill/>
          </a:ln>
        </p:spPr>
      </p:pic>
    </p:spTree>
    <p:extLst>
      <p:ext uri="{BB962C8B-B14F-4D97-AF65-F5344CB8AC3E}">
        <p14:creationId xmlns:p14="http://schemas.microsoft.com/office/powerpoint/2010/main" val="477160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548680"/>
            <a:ext cx="8064896" cy="5832648"/>
          </a:xfrm>
          <a:prstGeom prst="rect">
            <a:avLst/>
          </a:prstGeom>
          <a:noFill/>
          <a:ln>
            <a:noFill/>
          </a:ln>
        </p:spPr>
      </p:pic>
    </p:spTree>
    <p:extLst>
      <p:ext uri="{BB962C8B-B14F-4D97-AF65-F5344CB8AC3E}">
        <p14:creationId xmlns:p14="http://schemas.microsoft.com/office/powerpoint/2010/main" val="1660426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rtl="1"/>
            <a:r>
              <a:rPr lang="ar-SA" sz="4000" b="1" dirty="0" smtClean="0">
                <a:solidFill>
                  <a:srgbClr val="FF0000"/>
                </a:solidFill>
                <a:effectLst>
                  <a:outerShdw blurRad="38100" dist="38100" dir="2700000" algn="tl">
                    <a:srgbClr val="000000">
                      <a:alpha val="43137"/>
                    </a:srgbClr>
                  </a:outerShdw>
                </a:effectLst>
              </a:rPr>
              <a:t>أنواع </a:t>
            </a:r>
            <a:r>
              <a:rPr lang="ar-SA" sz="4000" b="1" dirty="0">
                <a:solidFill>
                  <a:srgbClr val="FF0000"/>
                </a:solidFill>
                <a:effectLst>
                  <a:outerShdw blurRad="38100" dist="38100" dir="2700000" algn="tl">
                    <a:srgbClr val="000000">
                      <a:alpha val="43137"/>
                    </a:srgbClr>
                  </a:outerShdw>
                </a:effectLst>
              </a:rPr>
              <a:t>التسحيحات</a:t>
            </a:r>
            <a:endParaRPr lang="en-US" sz="4000"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68760"/>
            <a:ext cx="8229600" cy="5112568"/>
          </a:xfrm>
        </p:spPr>
        <p:txBody>
          <a:bodyPr/>
          <a:lstStyle/>
          <a:p>
            <a:pPr marL="0" indent="0" algn="r" rtl="1">
              <a:buNone/>
            </a:pPr>
            <a:r>
              <a:rPr lang="en-US" b="1" dirty="0" smtClean="0">
                <a:solidFill>
                  <a:srgbClr val="002060"/>
                </a:solidFill>
              </a:rPr>
              <a:t>1</a:t>
            </a:r>
            <a:r>
              <a:rPr lang="ar-IQ" b="1" dirty="0" smtClean="0">
                <a:solidFill>
                  <a:srgbClr val="002060"/>
                </a:solidFill>
              </a:rPr>
              <a:t>- </a:t>
            </a:r>
            <a:r>
              <a:rPr lang="ar-IQ" b="1" dirty="0">
                <a:solidFill>
                  <a:srgbClr val="002060"/>
                </a:solidFill>
              </a:rPr>
              <a:t>تسحيحات الحامض – قاعدة </a:t>
            </a:r>
            <a:r>
              <a:rPr lang="en-US" b="1" dirty="0">
                <a:solidFill>
                  <a:srgbClr val="002060"/>
                </a:solidFill>
              </a:rPr>
              <a:t>Acid – base titration  </a:t>
            </a:r>
            <a:endParaRPr lang="en-US" dirty="0">
              <a:solidFill>
                <a:srgbClr val="002060"/>
              </a:solidFill>
            </a:endParaRPr>
          </a:p>
          <a:p>
            <a:pPr marL="0" indent="0" algn="r" rtl="1">
              <a:buNone/>
            </a:pPr>
            <a:r>
              <a:rPr lang="ar-SA" sz="2800" dirty="0"/>
              <a:t>يتم فيها تسحيح مركبات كثيرة عضوية ولا عضوية وحوامض أو قواعد مع محلول قياسي يكون قاعدة قوية او حامض قوي ويمكن تمييز نقطة الانتهاء في هذه التسحيحات بسهولة أما باستخدام دليل ملائم  مثل الفينولفثالين والمثيل البرتقالي والبروموفينول الأزرق أو متابعة التغيير الحاصل في الأس الهيدروجيني ( </a:t>
            </a:r>
            <a:r>
              <a:rPr lang="en-US" sz="2800" dirty="0"/>
              <a:t>pH</a:t>
            </a:r>
            <a:r>
              <a:rPr lang="ar-SA" sz="2800" dirty="0"/>
              <a:t> ) بواسطة مقياس الأس الهيدروجيني  (</a:t>
            </a:r>
            <a:r>
              <a:rPr lang="en-US" sz="2800" dirty="0"/>
              <a:t>pH meter </a:t>
            </a:r>
            <a:r>
              <a:rPr lang="ar-SA" sz="2800" dirty="0"/>
              <a:t> ) </a:t>
            </a:r>
            <a:r>
              <a:rPr lang="ar-SA" sz="2800" dirty="0" smtClean="0"/>
              <a:t>.</a:t>
            </a:r>
            <a:endParaRPr lang="ar-IQ" sz="2800" dirty="0" smtClean="0"/>
          </a:p>
          <a:p>
            <a:pPr marL="0" indent="0" algn="r" rtl="1">
              <a:buNone/>
            </a:pPr>
            <a:endParaRPr lang="en-US" sz="2800" dirty="0"/>
          </a:p>
          <a:p>
            <a:pPr marL="0" indent="0" algn="r" rtl="1">
              <a:buNone/>
            </a:pPr>
            <a:endParaRPr lang="en-US" dirty="0">
              <a:solidFill>
                <a:srgbClr val="002060"/>
              </a:solidFill>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11560" y="4797152"/>
            <a:ext cx="8352927" cy="1440160"/>
          </a:xfrm>
          <a:prstGeom prst="rect">
            <a:avLst/>
          </a:prstGeom>
          <a:noFill/>
          <a:ln>
            <a:noFill/>
          </a:ln>
        </p:spPr>
      </p:pic>
    </p:spTree>
    <p:extLst>
      <p:ext uri="{BB962C8B-B14F-4D97-AF65-F5344CB8AC3E}">
        <p14:creationId xmlns:p14="http://schemas.microsoft.com/office/powerpoint/2010/main" val="3983711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50953929"/>
              </p:ext>
            </p:extLst>
          </p:nvPr>
        </p:nvGraphicFramePr>
        <p:xfrm>
          <a:off x="755577" y="908720"/>
          <a:ext cx="7632847" cy="4968553"/>
        </p:xfrm>
        <a:graphic>
          <a:graphicData uri="http://schemas.openxmlformats.org/drawingml/2006/table">
            <a:tbl>
              <a:tblPr rtl="1" firstRow="1" firstCol="1" lastRow="1" lastCol="1" bandRow="1" bandCol="1">
                <a:tableStyleId>{5C22544A-7EE6-4342-B048-85BDC9FD1C3A}</a:tableStyleId>
              </a:tblPr>
              <a:tblGrid>
                <a:gridCol w="2694504"/>
                <a:gridCol w="2695453"/>
                <a:gridCol w="2242890"/>
              </a:tblGrid>
              <a:tr h="2518796">
                <a:tc>
                  <a:txBody>
                    <a:bodyPr/>
                    <a:lstStyle/>
                    <a:p>
                      <a:pPr marL="0" algn="ctr" defTabSz="914400" rtl="1" eaLnBrk="1" latinLnBrk="0" hangingPunct="1">
                        <a:lnSpc>
                          <a:spcPct val="115000"/>
                        </a:lnSpc>
                        <a:spcAft>
                          <a:spcPts val="0"/>
                        </a:spcAft>
                      </a:pPr>
                      <a:r>
                        <a:rPr lang="ar-SA" sz="2400" kern="1200" dirty="0">
                          <a:solidFill>
                            <a:schemeClr val="dk1"/>
                          </a:solidFill>
                          <a:effectLst/>
                          <a:latin typeface="+mn-lt"/>
                          <a:ea typeface="+mn-ea"/>
                          <a:cs typeface="+mn-cs"/>
                        </a:rPr>
                        <a:t>اسم الدليل</a:t>
                      </a:r>
                      <a:endParaRPr lang="en-US" sz="2400" kern="1200" dirty="0">
                        <a:solidFill>
                          <a:schemeClr val="dk1"/>
                        </a:solidFill>
                        <a:effectLst/>
                        <a:latin typeface="+mn-lt"/>
                        <a:ea typeface="+mn-ea"/>
                        <a:cs typeface="+mn-cs"/>
                      </a:endParaRPr>
                    </a:p>
                  </a:txBody>
                  <a:tcPr marL="68580" marR="68580" marT="0" marB="0" anchor="ctr">
                    <a:solidFill>
                      <a:schemeClr val="bg2"/>
                    </a:solidFill>
                  </a:tcPr>
                </a:tc>
                <a:tc>
                  <a:txBody>
                    <a:bodyPr/>
                    <a:lstStyle/>
                    <a:p>
                      <a:pPr marL="0" algn="ctr" defTabSz="914400" rtl="1" eaLnBrk="1" latinLnBrk="0" hangingPunct="1">
                        <a:lnSpc>
                          <a:spcPct val="115000"/>
                        </a:lnSpc>
                        <a:spcAft>
                          <a:spcPts val="0"/>
                        </a:spcAft>
                      </a:pPr>
                      <a:r>
                        <a:rPr lang="ar-SA" sz="2400" kern="1200" dirty="0">
                          <a:solidFill>
                            <a:schemeClr val="dk1"/>
                          </a:solidFill>
                          <a:effectLst/>
                          <a:latin typeface="+mn-lt"/>
                          <a:ea typeface="+mn-ea"/>
                          <a:cs typeface="+mn-cs"/>
                        </a:rPr>
                        <a:t>اللون في الوسط الحامضي</a:t>
                      </a:r>
                      <a:endParaRPr lang="en-US" sz="2400" kern="1200" dirty="0">
                        <a:solidFill>
                          <a:schemeClr val="dk1"/>
                        </a:solidFill>
                        <a:effectLst/>
                        <a:latin typeface="+mn-lt"/>
                        <a:ea typeface="+mn-ea"/>
                        <a:cs typeface="+mn-cs"/>
                      </a:endParaRPr>
                    </a:p>
                  </a:txBody>
                  <a:tcPr marL="68580" marR="68580" marT="0" marB="0" anchor="ctr"/>
                </a:tc>
                <a:tc>
                  <a:txBody>
                    <a:bodyPr/>
                    <a:lstStyle/>
                    <a:p>
                      <a:pPr marL="0" algn="ctr" defTabSz="914400" rtl="1" eaLnBrk="1" latinLnBrk="0" hangingPunct="1">
                        <a:lnSpc>
                          <a:spcPct val="115000"/>
                        </a:lnSpc>
                        <a:spcAft>
                          <a:spcPts val="0"/>
                        </a:spcAft>
                      </a:pPr>
                      <a:r>
                        <a:rPr lang="ar-SA" sz="2400" kern="1200" dirty="0">
                          <a:solidFill>
                            <a:schemeClr val="dk1"/>
                          </a:solidFill>
                          <a:effectLst/>
                          <a:latin typeface="+mn-lt"/>
                          <a:ea typeface="+mn-ea"/>
                          <a:cs typeface="+mn-cs"/>
                        </a:rPr>
                        <a:t>اللون في الوسط القاعدي</a:t>
                      </a:r>
                      <a:endParaRPr lang="en-US" sz="2400" kern="1200" dirty="0">
                        <a:solidFill>
                          <a:schemeClr val="dk1"/>
                        </a:solidFill>
                        <a:effectLst/>
                        <a:latin typeface="+mn-lt"/>
                        <a:ea typeface="+mn-ea"/>
                        <a:cs typeface="+mn-cs"/>
                      </a:endParaRPr>
                    </a:p>
                  </a:txBody>
                  <a:tcPr marL="68580" marR="68580" marT="0" marB="0" anchor="ctr"/>
                </a:tc>
              </a:tr>
              <a:tr h="475687">
                <a:tc>
                  <a:txBody>
                    <a:bodyPr/>
                    <a:lstStyle/>
                    <a:p>
                      <a:pPr marL="0" algn="ctr" defTabSz="914400" rtl="1" eaLnBrk="1" latinLnBrk="0" hangingPunct="1">
                        <a:lnSpc>
                          <a:spcPct val="115000"/>
                        </a:lnSpc>
                        <a:spcAft>
                          <a:spcPts val="0"/>
                        </a:spcAft>
                      </a:pPr>
                      <a:r>
                        <a:rPr lang="ar-SA" sz="2400" kern="1200">
                          <a:solidFill>
                            <a:schemeClr val="dk1"/>
                          </a:solidFill>
                          <a:effectLst/>
                          <a:latin typeface="+mn-lt"/>
                          <a:ea typeface="+mn-ea"/>
                          <a:cs typeface="+mn-cs"/>
                        </a:rPr>
                        <a:t>فينولفثالين</a:t>
                      </a:r>
                      <a:endParaRPr lang="en-US" sz="2400" kern="1200">
                        <a:solidFill>
                          <a:schemeClr val="dk1"/>
                        </a:solidFill>
                        <a:effectLst/>
                        <a:latin typeface="+mn-lt"/>
                        <a:ea typeface="+mn-ea"/>
                        <a:cs typeface="+mn-cs"/>
                      </a:endParaRPr>
                    </a:p>
                  </a:txBody>
                  <a:tcPr marL="68580" marR="68580" marT="0" marB="0" anchor="ctr"/>
                </a:tc>
                <a:tc>
                  <a:txBody>
                    <a:bodyPr/>
                    <a:lstStyle/>
                    <a:p>
                      <a:pPr marL="0" algn="ctr" defTabSz="914400" rtl="1" eaLnBrk="1" latinLnBrk="0" hangingPunct="1">
                        <a:lnSpc>
                          <a:spcPct val="115000"/>
                        </a:lnSpc>
                        <a:spcAft>
                          <a:spcPts val="0"/>
                        </a:spcAft>
                      </a:pPr>
                      <a:r>
                        <a:rPr lang="ar-SA" sz="2400" kern="1200" dirty="0">
                          <a:solidFill>
                            <a:schemeClr val="dk1"/>
                          </a:solidFill>
                          <a:effectLst/>
                          <a:latin typeface="+mn-lt"/>
                          <a:ea typeface="+mn-ea"/>
                          <a:cs typeface="+mn-cs"/>
                        </a:rPr>
                        <a:t>عديم اللون</a:t>
                      </a:r>
                      <a:endParaRPr lang="en-US" sz="2400" kern="1200" dirty="0">
                        <a:solidFill>
                          <a:schemeClr val="dk1"/>
                        </a:solidFill>
                        <a:effectLst/>
                        <a:latin typeface="+mn-lt"/>
                        <a:ea typeface="+mn-ea"/>
                        <a:cs typeface="+mn-cs"/>
                      </a:endParaRPr>
                    </a:p>
                  </a:txBody>
                  <a:tcPr marL="68580" marR="68580" marT="0" marB="0" anchor="ctr"/>
                </a:tc>
                <a:tc>
                  <a:txBody>
                    <a:bodyPr/>
                    <a:lstStyle/>
                    <a:p>
                      <a:pPr marL="0" algn="ctr" defTabSz="914400" rtl="1" eaLnBrk="1" latinLnBrk="0" hangingPunct="1">
                        <a:lnSpc>
                          <a:spcPct val="115000"/>
                        </a:lnSpc>
                        <a:spcAft>
                          <a:spcPts val="0"/>
                        </a:spcAft>
                      </a:pPr>
                      <a:r>
                        <a:rPr lang="ar-SA" sz="2400" kern="1200" dirty="0">
                          <a:solidFill>
                            <a:schemeClr val="dk1"/>
                          </a:solidFill>
                          <a:effectLst/>
                          <a:latin typeface="+mn-lt"/>
                          <a:ea typeface="+mn-ea"/>
                          <a:cs typeface="+mn-cs"/>
                        </a:rPr>
                        <a:t>احمر</a:t>
                      </a:r>
                      <a:endParaRPr lang="en-US" sz="2400" kern="1200" dirty="0">
                        <a:solidFill>
                          <a:schemeClr val="dk1"/>
                        </a:solidFill>
                        <a:effectLst/>
                        <a:latin typeface="+mn-lt"/>
                        <a:ea typeface="+mn-ea"/>
                        <a:cs typeface="+mn-cs"/>
                      </a:endParaRPr>
                    </a:p>
                  </a:txBody>
                  <a:tcPr marL="68580" marR="68580" marT="0" marB="0" anchor="ctr"/>
                </a:tc>
              </a:tr>
              <a:tr h="987035">
                <a:tc>
                  <a:txBody>
                    <a:bodyPr/>
                    <a:lstStyle/>
                    <a:p>
                      <a:pPr marL="0" algn="ctr" defTabSz="914400" rtl="1" eaLnBrk="1" latinLnBrk="0" hangingPunct="1">
                        <a:lnSpc>
                          <a:spcPct val="115000"/>
                        </a:lnSpc>
                        <a:spcAft>
                          <a:spcPts val="0"/>
                        </a:spcAft>
                      </a:pPr>
                      <a:r>
                        <a:rPr lang="ar-SA" sz="2400" kern="1200">
                          <a:solidFill>
                            <a:schemeClr val="dk1"/>
                          </a:solidFill>
                          <a:effectLst/>
                          <a:latin typeface="+mn-lt"/>
                          <a:ea typeface="+mn-ea"/>
                          <a:cs typeface="+mn-cs"/>
                        </a:rPr>
                        <a:t>المثيل البرتقالي</a:t>
                      </a:r>
                      <a:endParaRPr lang="en-US" sz="2400" kern="1200">
                        <a:solidFill>
                          <a:schemeClr val="dk1"/>
                        </a:solidFill>
                        <a:effectLst/>
                        <a:latin typeface="+mn-lt"/>
                        <a:ea typeface="+mn-ea"/>
                        <a:cs typeface="+mn-cs"/>
                      </a:endParaRPr>
                    </a:p>
                    <a:p>
                      <a:pPr marL="0" algn="ctr" defTabSz="914400" rtl="1" eaLnBrk="1" latinLnBrk="0" hangingPunct="1">
                        <a:lnSpc>
                          <a:spcPct val="115000"/>
                        </a:lnSpc>
                        <a:spcAft>
                          <a:spcPts val="0"/>
                        </a:spcAft>
                      </a:pPr>
                      <a:r>
                        <a:rPr lang="en-US" sz="2400" kern="1200">
                          <a:solidFill>
                            <a:schemeClr val="dk1"/>
                          </a:solidFill>
                          <a:effectLst/>
                          <a:latin typeface="+mn-lt"/>
                          <a:ea typeface="+mn-ea"/>
                          <a:cs typeface="+mn-cs"/>
                        </a:rPr>
                        <a:t>Methyl  orange</a:t>
                      </a:r>
                    </a:p>
                  </a:txBody>
                  <a:tcPr marL="68580" marR="68580" marT="0" marB="0" anchor="ctr"/>
                </a:tc>
                <a:tc>
                  <a:txBody>
                    <a:bodyPr/>
                    <a:lstStyle/>
                    <a:p>
                      <a:pPr marL="0" algn="ctr" defTabSz="914400" rtl="1" eaLnBrk="1" latinLnBrk="0" hangingPunct="1">
                        <a:lnSpc>
                          <a:spcPct val="115000"/>
                        </a:lnSpc>
                        <a:spcAft>
                          <a:spcPts val="0"/>
                        </a:spcAft>
                      </a:pPr>
                      <a:r>
                        <a:rPr lang="ar-SA" sz="2400" kern="1200">
                          <a:solidFill>
                            <a:schemeClr val="dk1"/>
                          </a:solidFill>
                          <a:effectLst/>
                          <a:latin typeface="+mn-lt"/>
                          <a:ea typeface="+mn-ea"/>
                          <a:cs typeface="+mn-cs"/>
                        </a:rPr>
                        <a:t>احمر</a:t>
                      </a:r>
                      <a:endParaRPr lang="en-US" sz="2400" kern="1200">
                        <a:solidFill>
                          <a:schemeClr val="dk1"/>
                        </a:solidFill>
                        <a:effectLst/>
                        <a:latin typeface="+mn-lt"/>
                        <a:ea typeface="+mn-ea"/>
                        <a:cs typeface="+mn-cs"/>
                      </a:endParaRPr>
                    </a:p>
                  </a:txBody>
                  <a:tcPr marL="68580" marR="68580" marT="0" marB="0" anchor="ctr"/>
                </a:tc>
                <a:tc>
                  <a:txBody>
                    <a:bodyPr/>
                    <a:lstStyle/>
                    <a:p>
                      <a:pPr marL="0" algn="ctr" defTabSz="914400" rtl="1" eaLnBrk="1" latinLnBrk="0" hangingPunct="1">
                        <a:lnSpc>
                          <a:spcPct val="115000"/>
                        </a:lnSpc>
                        <a:spcAft>
                          <a:spcPts val="0"/>
                        </a:spcAft>
                      </a:pPr>
                      <a:r>
                        <a:rPr lang="ar-SA" sz="2400" kern="1200" dirty="0">
                          <a:solidFill>
                            <a:schemeClr val="dk1"/>
                          </a:solidFill>
                          <a:effectLst/>
                          <a:latin typeface="+mn-lt"/>
                          <a:ea typeface="+mn-ea"/>
                          <a:cs typeface="+mn-cs"/>
                        </a:rPr>
                        <a:t>اصفر</a:t>
                      </a:r>
                      <a:endParaRPr lang="en-US" sz="2400" kern="1200" dirty="0">
                        <a:solidFill>
                          <a:schemeClr val="dk1"/>
                        </a:solidFill>
                        <a:effectLst/>
                        <a:latin typeface="+mn-lt"/>
                        <a:ea typeface="+mn-ea"/>
                        <a:cs typeface="+mn-cs"/>
                      </a:endParaRPr>
                    </a:p>
                  </a:txBody>
                  <a:tcPr marL="68580" marR="68580" marT="0" marB="0" anchor="ctr"/>
                </a:tc>
              </a:tr>
              <a:tr h="987035">
                <a:tc>
                  <a:txBody>
                    <a:bodyPr/>
                    <a:lstStyle/>
                    <a:p>
                      <a:pPr marL="0" algn="ctr" defTabSz="914400" rtl="1" eaLnBrk="1" latinLnBrk="0" hangingPunct="1">
                        <a:lnSpc>
                          <a:spcPct val="115000"/>
                        </a:lnSpc>
                        <a:spcAft>
                          <a:spcPts val="0"/>
                        </a:spcAft>
                      </a:pPr>
                      <a:r>
                        <a:rPr lang="ar-SA" sz="2400" kern="1200">
                          <a:solidFill>
                            <a:schemeClr val="dk1"/>
                          </a:solidFill>
                          <a:effectLst/>
                          <a:latin typeface="+mn-lt"/>
                          <a:ea typeface="+mn-ea"/>
                          <a:cs typeface="+mn-cs"/>
                        </a:rPr>
                        <a:t>البروموفينول الازرق</a:t>
                      </a:r>
                      <a:endParaRPr lang="en-US" sz="2400" kern="1200">
                        <a:solidFill>
                          <a:schemeClr val="dk1"/>
                        </a:solidFill>
                        <a:effectLst/>
                        <a:latin typeface="+mn-lt"/>
                        <a:ea typeface="+mn-ea"/>
                        <a:cs typeface="+mn-cs"/>
                      </a:endParaRPr>
                    </a:p>
                    <a:p>
                      <a:pPr marL="0" algn="ctr" defTabSz="914400" rtl="1" eaLnBrk="1" latinLnBrk="0" hangingPunct="1">
                        <a:lnSpc>
                          <a:spcPct val="115000"/>
                        </a:lnSpc>
                        <a:spcAft>
                          <a:spcPts val="0"/>
                        </a:spcAft>
                      </a:pPr>
                      <a:r>
                        <a:rPr lang="en-US" sz="2400" kern="1200">
                          <a:solidFill>
                            <a:schemeClr val="dk1"/>
                          </a:solidFill>
                          <a:effectLst/>
                          <a:latin typeface="+mn-lt"/>
                          <a:ea typeface="+mn-ea"/>
                          <a:cs typeface="+mn-cs"/>
                        </a:rPr>
                        <a:t>Bromphenol  blue</a:t>
                      </a:r>
                    </a:p>
                  </a:txBody>
                  <a:tcPr marL="68580" marR="68580" marT="0" marB="0" anchor="ctr"/>
                </a:tc>
                <a:tc>
                  <a:txBody>
                    <a:bodyPr/>
                    <a:lstStyle/>
                    <a:p>
                      <a:pPr marL="0" algn="ctr" defTabSz="914400" rtl="1" eaLnBrk="1" latinLnBrk="0" hangingPunct="1">
                        <a:lnSpc>
                          <a:spcPct val="115000"/>
                        </a:lnSpc>
                        <a:spcAft>
                          <a:spcPts val="0"/>
                        </a:spcAft>
                      </a:pPr>
                      <a:r>
                        <a:rPr lang="ar-SA" sz="2400" kern="1200" dirty="0">
                          <a:solidFill>
                            <a:schemeClr val="dk1"/>
                          </a:solidFill>
                          <a:effectLst/>
                          <a:latin typeface="+mn-lt"/>
                          <a:ea typeface="+mn-ea"/>
                          <a:cs typeface="+mn-cs"/>
                        </a:rPr>
                        <a:t>اصفر</a:t>
                      </a:r>
                      <a:endParaRPr lang="en-US" sz="2400" kern="1200" dirty="0">
                        <a:solidFill>
                          <a:schemeClr val="dk1"/>
                        </a:solidFill>
                        <a:effectLst/>
                        <a:latin typeface="+mn-lt"/>
                        <a:ea typeface="+mn-ea"/>
                        <a:cs typeface="+mn-cs"/>
                      </a:endParaRPr>
                    </a:p>
                  </a:txBody>
                  <a:tcPr marL="68580" marR="68580" marT="0" marB="0" anchor="ctr"/>
                </a:tc>
                <a:tc>
                  <a:txBody>
                    <a:bodyPr/>
                    <a:lstStyle/>
                    <a:p>
                      <a:pPr marL="0" algn="ctr" defTabSz="914400" rtl="1" eaLnBrk="1" latinLnBrk="0" hangingPunct="1">
                        <a:lnSpc>
                          <a:spcPct val="115000"/>
                        </a:lnSpc>
                        <a:spcAft>
                          <a:spcPts val="0"/>
                        </a:spcAft>
                      </a:pPr>
                      <a:r>
                        <a:rPr lang="ar-SA" sz="2400" kern="1200" dirty="0">
                          <a:solidFill>
                            <a:schemeClr val="dk1"/>
                          </a:solidFill>
                          <a:effectLst/>
                          <a:latin typeface="+mn-lt"/>
                          <a:ea typeface="+mn-ea"/>
                          <a:cs typeface="+mn-cs"/>
                        </a:rPr>
                        <a:t>ازرق</a:t>
                      </a:r>
                      <a:endParaRPr lang="en-US" sz="2400" kern="1200" dirty="0">
                        <a:solidFill>
                          <a:schemeClr val="dk1"/>
                        </a:solidFill>
                        <a:effectLst/>
                        <a:latin typeface="+mn-lt"/>
                        <a:ea typeface="+mn-ea"/>
                        <a:cs typeface="+mn-cs"/>
                      </a:endParaRPr>
                    </a:p>
                  </a:txBody>
                  <a:tcPr marL="68580" marR="68580" marT="0" marB="0" anchor="ctr"/>
                </a:tc>
              </a:tr>
            </a:tbl>
          </a:graphicData>
        </a:graphic>
      </p:graphicFrame>
    </p:spTree>
    <p:extLst>
      <p:ext uri="{BB962C8B-B14F-4D97-AF65-F5344CB8AC3E}">
        <p14:creationId xmlns:p14="http://schemas.microsoft.com/office/powerpoint/2010/main" val="1431069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pPr rtl="1"/>
            <a:r>
              <a:rPr lang="en-US" sz="3200" b="1" dirty="0" smtClean="0">
                <a:solidFill>
                  <a:srgbClr val="FF0000"/>
                </a:solidFill>
              </a:rPr>
              <a:t>2</a:t>
            </a:r>
            <a:r>
              <a:rPr lang="ar-SA" sz="3200" b="1" dirty="0" smtClean="0">
                <a:solidFill>
                  <a:srgbClr val="FF0000"/>
                </a:solidFill>
              </a:rPr>
              <a:t>- </a:t>
            </a:r>
            <a:r>
              <a:rPr lang="ar-SA" sz="3200" b="1" dirty="0">
                <a:solidFill>
                  <a:srgbClr val="FF0000"/>
                </a:solidFill>
              </a:rPr>
              <a:t>تسحيحات الترسيب </a:t>
            </a:r>
            <a:r>
              <a:rPr lang="en-US" sz="3200" b="1" dirty="0">
                <a:solidFill>
                  <a:srgbClr val="FF0000"/>
                </a:solidFill>
              </a:rPr>
              <a:t>Precipitation titration</a:t>
            </a:r>
            <a:r>
              <a:rPr lang="en-US" sz="3200" dirty="0">
                <a:solidFill>
                  <a:srgbClr val="FF0000"/>
                </a:solidFill>
              </a:rPr>
              <a:t/>
            </a:r>
            <a:br>
              <a:rPr lang="en-US" sz="3200" dirty="0">
                <a:solidFill>
                  <a:srgbClr val="FF0000"/>
                </a:solidFill>
              </a:rPr>
            </a:br>
            <a:endParaRPr lang="en-US" sz="3200" dirty="0">
              <a:solidFill>
                <a:srgbClr val="FF0000"/>
              </a:solidFill>
            </a:endParaRPr>
          </a:p>
        </p:txBody>
      </p:sp>
      <p:sp>
        <p:nvSpPr>
          <p:cNvPr id="3" name="Content Placeholder 2"/>
          <p:cNvSpPr>
            <a:spLocks noGrp="1"/>
          </p:cNvSpPr>
          <p:nvPr>
            <p:ph idx="1"/>
          </p:nvPr>
        </p:nvSpPr>
        <p:spPr>
          <a:xfrm>
            <a:off x="457200" y="980728"/>
            <a:ext cx="8229600" cy="5472608"/>
          </a:xfrm>
        </p:spPr>
        <p:txBody>
          <a:bodyPr>
            <a:normAutofit fontScale="92500" lnSpcReduction="20000"/>
          </a:bodyPr>
          <a:lstStyle/>
          <a:p>
            <a:pPr marL="0" indent="0" algn="r" rtl="1">
              <a:buNone/>
            </a:pPr>
            <a:r>
              <a:rPr lang="ar-IQ" sz="2800" dirty="0"/>
              <a:t>يتكون راسب نتيجة تفاعل المادة القياسية المسححه مع المادة المحللة كما في تسحيح ايونات الكلوريد مع محلول نترات الفضة القياسي حيث يتكون كلوريد الفضة </a:t>
            </a:r>
            <a:r>
              <a:rPr lang="en-US" sz="2800" dirty="0" err="1"/>
              <a:t>AgCl</a:t>
            </a:r>
            <a:r>
              <a:rPr lang="en-US" sz="2800" dirty="0"/>
              <a:t> </a:t>
            </a:r>
            <a:r>
              <a:rPr lang="ar-IQ" sz="2800" dirty="0" smtClean="0"/>
              <a:t>.</a:t>
            </a:r>
          </a:p>
          <a:p>
            <a:pPr marL="0" indent="0" algn="r" rtl="1">
              <a:buNone/>
            </a:pPr>
            <a:r>
              <a:rPr lang="ar-IQ" sz="2800" dirty="0" smtClean="0"/>
              <a:t>               </a:t>
            </a:r>
            <a:r>
              <a:rPr lang="en-US" sz="2800" dirty="0" smtClean="0"/>
              <a:t>AgNO</a:t>
            </a:r>
            <a:r>
              <a:rPr lang="en-US" sz="2800" baseline="-25000" dirty="0" smtClean="0"/>
              <a:t>3</a:t>
            </a:r>
            <a:r>
              <a:rPr lang="en-US" sz="2800" dirty="0" smtClean="0"/>
              <a:t> </a:t>
            </a:r>
            <a:r>
              <a:rPr lang="en-US" sz="2800" dirty="0"/>
              <a:t>+ </a:t>
            </a:r>
            <a:r>
              <a:rPr lang="en-US" sz="2800" dirty="0" err="1"/>
              <a:t>NaCl</a:t>
            </a:r>
            <a:r>
              <a:rPr lang="en-US" sz="2800" dirty="0"/>
              <a:t>              </a:t>
            </a:r>
            <a:r>
              <a:rPr lang="en-US" sz="2800" dirty="0" err="1"/>
              <a:t>AgCl</a:t>
            </a:r>
            <a:r>
              <a:rPr lang="en-US" sz="2800" dirty="0"/>
              <a:t>  + </a:t>
            </a:r>
            <a:r>
              <a:rPr lang="en-US" sz="2800" dirty="0" smtClean="0"/>
              <a:t>NaNO</a:t>
            </a:r>
            <a:r>
              <a:rPr lang="en-US" sz="2800" baseline="-25000" dirty="0" smtClean="0"/>
              <a:t>3</a:t>
            </a:r>
            <a:endParaRPr lang="ar-IQ" sz="2800" baseline="-25000" dirty="0" smtClean="0"/>
          </a:p>
          <a:p>
            <a:pPr marL="0" indent="0" algn="r" rtl="1">
              <a:buNone/>
            </a:pPr>
            <a:r>
              <a:rPr lang="ar-IQ" sz="2800" dirty="0"/>
              <a:t> وتستخدم الدلائل ايضا لتمييز نقطة الانتهاء حيث يعطي لون مختلف مميز عندها </a:t>
            </a:r>
            <a:r>
              <a:rPr lang="ar-IQ" sz="2800" dirty="0" smtClean="0"/>
              <a:t>.</a:t>
            </a:r>
          </a:p>
          <a:p>
            <a:pPr marL="0" indent="0" algn="r" rtl="1">
              <a:buNone/>
            </a:pPr>
            <a:endParaRPr lang="ar-IQ" sz="2800" dirty="0"/>
          </a:p>
          <a:p>
            <a:pPr marL="0" indent="0" algn="r" rtl="1">
              <a:buNone/>
            </a:pPr>
            <a:r>
              <a:rPr lang="en-US" b="1" dirty="0">
                <a:solidFill>
                  <a:srgbClr val="FF0000"/>
                </a:solidFill>
                <a:latin typeface="+mj-lt"/>
                <a:ea typeface="+mj-ea"/>
                <a:cs typeface="+mj-cs"/>
              </a:rPr>
              <a:t>3 </a:t>
            </a:r>
            <a:r>
              <a:rPr lang="ar-SA" b="1" dirty="0">
                <a:solidFill>
                  <a:srgbClr val="FF0000"/>
                </a:solidFill>
                <a:latin typeface="+mj-lt"/>
                <a:ea typeface="+mj-ea"/>
                <a:cs typeface="+mj-cs"/>
              </a:rPr>
              <a:t>- التسحيحات التأكسدية – الاختزال </a:t>
            </a:r>
            <a:r>
              <a:rPr lang="en-US" b="1" dirty="0">
                <a:solidFill>
                  <a:srgbClr val="FF0000"/>
                </a:solidFill>
                <a:latin typeface="+mj-lt"/>
                <a:ea typeface="+mj-ea"/>
                <a:cs typeface="+mj-cs"/>
              </a:rPr>
              <a:t>Oxidation-Reduction </a:t>
            </a:r>
            <a:r>
              <a:rPr lang="en-US" b="1" dirty="0" smtClean="0">
                <a:solidFill>
                  <a:srgbClr val="FF0000"/>
                </a:solidFill>
                <a:latin typeface="+mj-lt"/>
                <a:ea typeface="+mj-ea"/>
                <a:cs typeface="+mj-cs"/>
              </a:rPr>
              <a:t>titration</a:t>
            </a:r>
            <a:endParaRPr lang="ar-IQ" b="1" dirty="0" smtClean="0">
              <a:solidFill>
                <a:srgbClr val="FF0000"/>
              </a:solidFill>
              <a:latin typeface="+mj-lt"/>
              <a:ea typeface="+mj-ea"/>
              <a:cs typeface="+mj-cs"/>
            </a:endParaRPr>
          </a:p>
          <a:p>
            <a:pPr marL="0" indent="0" algn="r" rtl="1">
              <a:buNone/>
            </a:pPr>
            <a:r>
              <a:rPr lang="ar-SA" dirty="0"/>
              <a:t>حيث يحصل فيها تفاعل بين عوامل مؤكسدة مع عوامل مختزل</a:t>
            </a:r>
            <a:r>
              <a:rPr lang="ar-IQ" dirty="0"/>
              <a:t>ة</a:t>
            </a:r>
            <a:r>
              <a:rPr lang="ar-SA" dirty="0"/>
              <a:t> ومن اشهر العوامل المؤكسدة المستخدمة هي مادة برمنكنات البوتاسيوم وتسلك في التفاعل بعده طرق اعتمادا على الوسط الذي يتم فيه التفاعل.</a:t>
            </a:r>
            <a:endParaRPr lang="en-US" b="1" dirty="0">
              <a:solidFill>
                <a:srgbClr val="FF0000"/>
              </a:solidFill>
              <a:latin typeface="+mj-lt"/>
              <a:ea typeface="+mj-ea"/>
              <a:cs typeface="+mj-cs"/>
            </a:endParaRPr>
          </a:p>
          <a:p>
            <a:pPr marL="0" indent="0" algn="r" rtl="1">
              <a:buNone/>
            </a:pPr>
            <a:endParaRPr lang="en-US" sz="2800" dirty="0"/>
          </a:p>
          <a:p>
            <a:pPr marL="0" indent="0" algn="r" rtl="1">
              <a:buNone/>
            </a:pPr>
            <a:endParaRPr lang="en-US" sz="2800" dirty="0"/>
          </a:p>
        </p:txBody>
      </p:sp>
      <p:cxnSp>
        <p:nvCxnSpPr>
          <p:cNvPr id="5" name="Straight Arrow Connector 4"/>
          <p:cNvCxnSpPr/>
          <p:nvPr/>
        </p:nvCxnSpPr>
        <p:spPr>
          <a:xfrm>
            <a:off x="4373779" y="2204864"/>
            <a:ext cx="79208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90849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0680"/>
          </a:xfrm>
        </p:spPr>
        <p:txBody>
          <a:bodyPr/>
          <a:lstStyle/>
          <a:p>
            <a:pPr marL="0" indent="0" algn="r" rtl="1">
              <a:buNone/>
            </a:pPr>
            <a:r>
              <a:rPr lang="en-US" b="1" smtClean="0">
                <a:solidFill>
                  <a:srgbClr val="FF0000"/>
                </a:solidFill>
              </a:rPr>
              <a:t>4</a:t>
            </a:r>
            <a:r>
              <a:rPr lang="ar-SA" b="1" dirty="0">
                <a:solidFill>
                  <a:srgbClr val="FF0000"/>
                </a:solidFill>
              </a:rPr>
              <a:t>- التسحيحات التعقيدية </a:t>
            </a:r>
            <a:r>
              <a:rPr lang="en-US" b="1" dirty="0">
                <a:solidFill>
                  <a:srgbClr val="FF0000"/>
                </a:solidFill>
              </a:rPr>
              <a:t>Complex </a:t>
            </a:r>
            <a:r>
              <a:rPr lang="en-US" b="1" dirty="0" smtClean="0">
                <a:solidFill>
                  <a:srgbClr val="FF0000"/>
                </a:solidFill>
              </a:rPr>
              <a:t>Formation</a:t>
            </a:r>
            <a:endParaRPr lang="ar-IQ" b="1" dirty="0" smtClean="0">
              <a:solidFill>
                <a:srgbClr val="FF0000"/>
              </a:solidFill>
            </a:endParaRPr>
          </a:p>
          <a:p>
            <a:pPr marL="0" indent="0" algn="r" rtl="1">
              <a:buNone/>
            </a:pPr>
            <a:r>
              <a:rPr lang="ar-SA" dirty="0"/>
              <a:t>يتم فيها تحديد نسب العديد من ايونات الفلزات بتسحيحها مع كواشف عضوية لها قابلية تكوين مركبات تناسقية معها قابلة للذوبان في الماء ومن أمثلة هذه المواد هو مادة </a:t>
            </a:r>
            <a:r>
              <a:rPr lang="en-US" dirty="0"/>
              <a:t>EDTA Ethylene  </a:t>
            </a:r>
            <a:r>
              <a:rPr lang="en-US" dirty="0" err="1"/>
              <a:t>Diamine</a:t>
            </a:r>
            <a:r>
              <a:rPr lang="en-US" dirty="0"/>
              <a:t> Tetra acetic Acid) </a:t>
            </a:r>
            <a:r>
              <a:rPr lang="ar-IQ" dirty="0" smtClean="0"/>
              <a:t> </a:t>
            </a:r>
            <a:r>
              <a:rPr lang="en-US" dirty="0" smtClean="0"/>
              <a:t> </a:t>
            </a:r>
            <a:r>
              <a:rPr lang="en-US" dirty="0"/>
              <a:t>(</a:t>
            </a:r>
          </a:p>
          <a:p>
            <a:pPr marL="0" indent="0" algn="r" rtl="1">
              <a:buNone/>
            </a:pPr>
            <a:endParaRPr lang="en-US" b="1" dirty="0">
              <a:solidFill>
                <a:srgbClr val="FF0000"/>
              </a:solidFill>
            </a:endParaRPr>
          </a:p>
          <a:p>
            <a:pPr marL="0" indent="0" algn="r" rtl="1">
              <a:buNone/>
            </a:pPr>
            <a:endParaRPr lang="en-US" sz="2800" dirty="0">
              <a:solidFill>
                <a:srgbClr val="FF0000"/>
              </a:solidFill>
            </a:endParaRPr>
          </a:p>
          <a:p>
            <a:pPr marL="0" indent="0" algn="r" rtl="1">
              <a:buNone/>
            </a:pPr>
            <a:endParaRPr lang="en-US" dirty="0">
              <a:solidFill>
                <a:srgbClr val="FF0000"/>
              </a:solidFill>
            </a:endParaRPr>
          </a:p>
        </p:txBody>
      </p:sp>
    </p:spTree>
    <p:extLst>
      <p:ext uri="{BB962C8B-B14F-4D97-AF65-F5344CB8AC3E}">
        <p14:creationId xmlns:p14="http://schemas.microsoft.com/office/powerpoint/2010/main" val="3844625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492896"/>
            <a:ext cx="8229600" cy="3633267"/>
          </a:xfrm>
        </p:spPr>
        <p:txBody>
          <a:bodyPr>
            <a:normAutofit fontScale="92500" lnSpcReduction="20000"/>
          </a:bodyPr>
          <a:lstStyle/>
          <a:p>
            <a:pPr marL="0" indent="0" algn="ctr" rtl="1">
              <a:buNone/>
            </a:pPr>
            <a:r>
              <a:rPr lang="ar-SA" sz="4000" b="1" dirty="0">
                <a:solidFill>
                  <a:srgbClr val="FF0000"/>
                </a:solidFill>
              </a:rPr>
              <a:t>الحوامض والقواعد </a:t>
            </a:r>
            <a:endParaRPr lang="ar-IQ" sz="4000" b="1" dirty="0" smtClean="0">
              <a:solidFill>
                <a:srgbClr val="FF0000"/>
              </a:solidFill>
            </a:endParaRPr>
          </a:p>
          <a:p>
            <a:pPr marL="0" indent="0" algn="r" rtl="1">
              <a:buNone/>
            </a:pPr>
            <a:r>
              <a:rPr lang="en-US" b="1" dirty="0" smtClean="0">
                <a:solidFill>
                  <a:srgbClr val="002060"/>
                </a:solidFill>
              </a:rPr>
              <a:t>1</a:t>
            </a:r>
            <a:r>
              <a:rPr lang="ar-IQ" b="1" dirty="0" smtClean="0">
                <a:solidFill>
                  <a:srgbClr val="002060"/>
                </a:solidFill>
              </a:rPr>
              <a:t>.  </a:t>
            </a:r>
            <a:r>
              <a:rPr lang="ar-SA" b="1" dirty="0" smtClean="0">
                <a:solidFill>
                  <a:srgbClr val="002060"/>
                </a:solidFill>
              </a:rPr>
              <a:t>مفهوم </a:t>
            </a:r>
            <a:r>
              <a:rPr lang="ar-SA" b="1" dirty="0">
                <a:solidFill>
                  <a:srgbClr val="002060"/>
                </a:solidFill>
              </a:rPr>
              <a:t>أرينيوس  </a:t>
            </a:r>
            <a:r>
              <a:rPr lang="en-US" dirty="0">
                <a:solidFill>
                  <a:srgbClr val="002060"/>
                </a:solidFill>
              </a:rPr>
              <a:t> </a:t>
            </a:r>
            <a:r>
              <a:rPr lang="en-US" dirty="0" smtClean="0">
                <a:solidFill>
                  <a:srgbClr val="002060"/>
                </a:solidFill>
              </a:rPr>
              <a:t>Arrhenius</a:t>
            </a:r>
            <a:endParaRPr lang="ar-IQ" dirty="0" smtClean="0">
              <a:solidFill>
                <a:srgbClr val="002060"/>
              </a:solidFill>
            </a:endParaRPr>
          </a:p>
          <a:p>
            <a:pPr marL="0" indent="0" algn="r" rtl="1">
              <a:buNone/>
            </a:pPr>
            <a:r>
              <a:rPr lang="ar-SA" sz="2800" b="1" dirty="0"/>
              <a:t>الحامض: </a:t>
            </a:r>
            <a:r>
              <a:rPr lang="ar-SA" sz="2800" dirty="0"/>
              <a:t>هو المادة التي تطلق ايون الهيدروجين</a:t>
            </a:r>
            <a:r>
              <a:rPr lang="en-US" sz="2800" dirty="0"/>
              <a:t> H+ </a:t>
            </a:r>
            <a:r>
              <a:rPr lang="ar-SA" sz="2800" dirty="0"/>
              <a:t>في محلولها المائي</a:t>
            </a:r>
            <a:r>
              <a:rPr lang="en-US" sz="2800" dirty="0"/>
              <a:t>.</a:t>
            </a:r>
          </a:p>
          <a:p>
            <a:pPr marL="0" indent="0" algn="r" rtl="1">
              <a:buNone/>
            </a:pPr>
            <a:endParaRPr lang="ar-IQ" dirty="0" smtClean="0">
              <a:solidFill>
                <a:srgbClr val="002060"/>
              </a:solidFill>
            </a:endParaRPr>
          </a:p>
          <a:p>
            <a:pPr marL="0" indent="0" algn="ctr" rtl="1">
              <a:buNone/>
            </a:pPr>
            <a:r>
              <a:rPr lang="en-US" b="1" dirty="0" err="1"/>
              <a:t>HCl</a:t>
            </a:r>
            <a:r>
              <a:rPr lang="en-US" b="1" dirty="0"/>
              <a:t> → H</a:t>
            </a:r>
            <a:r>
              <a:rPr lang="en-US" b="1" baseline="30000" dirty="0"/>
              <a:t>+</a:t>
            </a:r>
            <a:r>
              <a:rPr lang="en-US" b="1" dirty="0"/>
              <a:t> + </a:t>
            </a:r>
            <a:r>
              <a:rPr lang="en-US" b="1" dirty="0" err="1" smtClean="0"/>
              <a:t>Cl</a:t>
            </a:r>
            <a:r>
              <a:rPr lang="en-US" b="1" baseline="30000" dirty="0" smtClean="0"/>
              <a:t>-</a:t>
            </a:r>
            <a:endParaRPr lang="ar-IQ" b="1" baseline="30000" dirty="0" smtClean="0"/>
          </a:p>
          <a:p>
            <a:pPr rtl="1"/>
            <a:r>
              <a:rPr lang="ar-SA" dirty="0"/>
              <a:t>أي إن صفة الحامضية في المحاليل المائية للحوامض تعزى الى وجود ايون الهيدروجين </a:t>
            </a:r>
            <a:r>
              <a:rPr lang="en-US" b="1" dirty="0"/>
              <a:t>H</a:t>
            </a:r>
            <a:r>
              <a:rPr lang="en-US" b="1" baseline="30000" dirty="0"/>
              <a:t>+</a:t>
            </a:r>
            <a:r>
              <a:rPr lang="en-US" b="1" dirty="0"/>
              <a:t> </a:t>
            </a:r>
            <a:r>
              <a:rPr lang="ar-SA" dirty="0"/>
              <a:t>الناتج من تفكك جزيئات الحامض</a:t>
            </a:r>
            <a:r>
              <a:rPr lang="en-US" dirty="0"/>
              <a:t>.</a:t>
            </a:r>
          </a:p>
          <a:p>
            <a:pPr marL="0" indent="0" rtl="1">
              <a:buNone/>
            </a:pPr>
            <a:r>
              <a:rPr lang="en-US" dirty="0"/>
              <a:t> </a:t>
            </a:r>
          </a:p>
          <a:p>
            <a:pPr marL="0" indent="0" algn="ctr" rtl="1">
              <a:buNone/>
            </a:pPr>
            <a:endParaRPr lang="en-US" dirty="0"/>
          </a:p>
          <a:p>
            <a:pPr marL="0" indent="0" algn="ctr" rtl="1">
              <a:buNone/>
            </a:pPr>
            <a:endParaRPr lang="en-US" dirty="0">
              <a:solidFill>
                <a:srgbClr val="002060"/>
              </a:solidFill>
            </a:endParaRPr>
          </a:p>
          <a:p>
            <a:pPr marL="0" indent="0" algn="r" rtl="1">
              <a:buNone/>
            </a:pPr>
            <a:endParaRPr lang="en-US" sz="4000" dirty="0">
              <a:solidFill>
                <a:srgbClr val="FF0000"/>
              </a:solidFill>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8280920" cy="1296144"/>
          </a:xfrm>
          <a:prstGeom prst="rect">
            <a:avLst/>
          </a:prstGeom>
          <a:noFill/>
          <a:ln>
            <a:noFill/>
          </a:ln>
        </p:spPr>
      </p:pic>
    </p:spTree>
    <p:extLst>
      <p:ext uri="{BB962C8B-B14F-4D97-AF65-F5344CB8AC3E}">
        <p14:creationId xmlns:p14="http://schemas.microsoft.com/office/powerpoint/2010/main" val="18133170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04656"/>
          </a:xfrm>
        </p:spPr>
        <p:txBody>
          <a:bodyPr>
            <a:normAutofit/>
          </a:bodyPr>
          <a:lstStyle/>
          <a:p>
            <a:pPr marL="0" indent="0" algn="r" rtl="1">
              <a:buNone/>
            </a:pPr>
            <a:r>
              <a:rPr lang="ar-SA" sz="2800" b="1" dirty="0"/>
              <a:t>القاعدة</a:t>
            </a:r>
            <a:r>
              <a:rPr lang="en-US" sz="2800" dirty="0"/>
              <a:t>: </a:t>
            </a:r>
            <a:r>
              <a:rPr lang="ar-SA" sz="2800" dirty="0"/>
              <a:t>هي المادة التي تطلق على ايون الهيدروكسيد</a:t>
            </a:r>
            <a:r>
              <a:rPr lang="en-US" sz="2800" dirty="0"/>
              <a:t> OH- </a:t>
            </a:r>
            <a:r>
              <a:rPr lang="ar-SA" sz="2800" dirty="0"/>
              <a:t>في محلولها المائي</a:t>
            </a:r>
            <a:r>
              <a:rPr lang="en-US" sz="2800" dirty="0"/>
              <a:t> .</a:t>
            </a:r>
          </a:p>
          <a:p>
            <a:pPr marL="0" indent="0" algn="r" rtl="1">
              <a:buNone/>
            </a:pPr>
            <a:endParaRPr lang="ar-IQ" sz="2800" dirty="0" smtClean="0"/>
          </a:p>
          <a:p>
            <a:pPr marL="0" indent="0" algn="ctr" rtl="1">
              <a:buNone/>
            </a:pPr>
            <a:r>
              <a:rPr lang="en-US" sz="2800" b="1" dirty="0" err="1"/>
              <a:t>NaOH</a:t>
            </a:r>
            <a:r>
              <a:rPr lang="en-US" sz="2800" b="1" dirty="0"/>
              <a:t> → Na</a:t>
            </a:r>
            <a:r>
              <a:rPr lang="en-US" sz="2800" b="1" baseline="30000" dirty="0"/>
              <a:t>+</a:t>
            </a:r>
            <a:r>
              <a:rPr lang="en-US" sz="2800" b="1" dirty="0"/>
              <a:t> + OH</a:t>
            </a:r>
            <a:r>
              <a:rPr lang="en-US" sz="2800" b="1" baseline="30000" dirty="0"/>
              <a:t>-</a:t>
            </a:r>
            <a:endParaRPr lang="en-US" sz="2800" dirty="0"/>
          </a:p>
          <a:p>
            <a:pPr algn="r" rtl="1"/>
            <a:r>
              <a:rPr lang="ar-SA" sz="2800" dirty="0"/>
              <a:t>أي إن صفة القاعدية في المحاليل المائية للقواعد تعزى الى وجود ايون الهيدروكسيد </a:t>
            </a:r>
            <a:r>
              <a:rPr lang="en-US" sz="2800" b="1" dirty="0"/>
              <a:t>OH</a:t>
            </a:r>
            <a:r>
              <a:rPr lang="en-US" sz="2800" baseline="30000" dirty="0"/>
              <a:t>-</a:t>
            </a:r>
            <a:r>
              <a:rPr lang="en-US" sz="2800" dirty="0"/>
              <a:t> </a:t>
            </a:r>
            <a:r>
              <a:rPr lang="ar-SA" sz="2800" dirty="0"/>
              <a:t>الناتج من تفكك جزيئات القاعدة</a:t>
            </a:r>
            <a:r>
              <a:rPr lang="en-US" sz="2800" dirty="0"/>
              <a:t> </a:t>
            </a:r>
            <a:r>
              <a:rPr lang="en-US" sz="2800" dirty="0" smtClean="0"/>
              <a:t>.</a:t>
            </a:r>
            <a:endParaRPr lang="ar-IQ" sz="2800" dirty="0" smtClean="0"/>
          </a:p>
          <a:p>
            <a:pPr marL="0" indent="0" algn="r" rtl="1">
              <a:buNone/>
            </a:pPr>
            <a:endParaRPr lang="en-US" sz="2800" dirty="0"/>
          </a:p>
          <a:p>
            <a:pPr marL="0" indent="0" algn="r" rtl="1">
              <a:buNone/>
            </a:pPr>
            <a:r>
              <a:rPr lang="en-US" sz="2800" b="1" dirty="0">
                <a:solidFill>
                  <a:srgbClr val="FF0000"/>
                </a:solidFill>
              </a:rPr>
              <a:t>2</a:t>
            </a:r>
            <a:r>
              <a:rPr lang="ar-SA" sz="2800" b="1" dirty="0">
                <a:solidFill>
                  <a:srgbClr val="FF0000"/>
                </a:solidFill>
              </a:rPr>
              <a:t>. مفهوم لويس  </a:t>
            </a:r>
            <a:r>
              <a:rPr lang="en-US" sz="2800" b="1" dirty="0">
                <a:solidFill>
                  <a:srgbClr val="FF0000"/>
                </a:solidFill>
              </a:rPr>
              <a:t>Lewis</a:t>
            </a:r>
            <a:endParaRPr lang="en-US" sz="2800" dirty="0">
              <a:solidFill>
                <a:srgbClr val="FF0000"/>
              </a:solidFill>
            </a:endParaRPr>
          </a:p>
          <a:p>
            <a:pPr marL="0" indent="0" algn="r" rtl="1">
              <a:buNone/>
            </a:pPr>
            <a:r>
              <a:rPr lang="ar-SA" sz="2800" baseline="-25000" dirty="0"/>
              <a:t> </a:t>
            </a:r>
            <a:r>
              <a:rPr lang="ar-SA" sz="2800" b="1" dirty="0"/>
              <a:t>الحامض</a:t>
            </a:r>
            <a:r>
              <a:rPr lang="en-US" sz="2800" b="1" dirty="0"/>
              <a:t>: </a:t>
            </a:r>
            <a:r>
              <a:rPr lang="ar-SA" sz="2800" dirty="0"/>
              <a:t>هو المادة التي تستطيع أن تتقبل زوج من الالكترونات</a:t>
            </a:r>
            <a:r>
              <a:rPr lang="en-US" sz="2800" dirty="0"/>
              <a:t> .</a:t>
            </a:r>
          </a:p>
          <a:p>
            <a:pPr marL="0" indent="0" algn="r" rtl="1">
              <a:buNone/>
            </a:pPr>
            <a:r>
              <a:rPr lang="ar-SA" sz="2800" b="1" dirty="0"/>
              <a:t>القاعدة</a:t>
            </a:r>
            <a:r>
              <a:rPr lang="en-US" sz="2800" b="1" dirty="0"/>
              <a:t>: </a:t>
            </a:r>
            <a:r>
              <a:rPr lang="ar-SA" sz="2800" dirty="0"/>
              <a:t>هي المادة التي تستطيع تقديم زوج من الالكترونات الحرة</a:t>
            </a:r>
            <a:r>
              <a:rPr lang="en-US" sz="2800" dirty="0"/>
              <a:t> .</a:t>
            </a:r>
          </a:p>
          <a:p>
            <a:pPr marL="0" indent="0" algn="r" rtl="1">
              <a:buNone/>
            </a:pPr>
            <a:endParaRPr lang="en-US" sz="2800" dirty="0"/>
          </a:p>
          <a:p>
            <a:pPr marL="0" indent="0" algn="r" rtl="1">
              <a:buNone/>
            </a:pPr>
            <a:endParaRPr lang="en-US" sz="2800" dirty="0"/>
          </a:p>
        </p:txBody>
      </p:sp>
    </p:spTree>
    <p:extLst>
      <p:ext uri="{BB962C8B-B14F-4D97-AF65-F5344CB8AC3E}">
        <p14:creationId xmlns:p14="http://schemas.microsoft.com/office/powerpoint/2010/main" val="28681086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70186"/>
          </a:xfrm>
        </p:spPr>
        <p:txBody>
          <a:bodyPr/>
          <a:lstStyle/>
          <a:p>
            <a:endParaRPr lang="en-US" dirty="0"/>
          </a:p>
        </p:txBody>
      </p:sp>
      <p:sp>
        <p:nvSpPr>
          <p:cNvPr id="3" name="Content Placeholder 2"/>
          <p:cNvSpPr>
            <a:spLocks noGrp="1"/>
          </p:cNvSpPr>
          <p:nvPr>
            <p:ph idx="1"/>
          </p:nvPr>
        </p:nvSpPr>
        <p:spPr>
          <a:xfrm>
            <a:off x="457200" y="2996952"/>
            <a:ext cx="8229600" cy="3129211"/>
          </a:xfrm>
        </p:spPr>
        <p:txBody>
          <a:bodyPr>
            <a:normAutofit fontScale="92500" lnSpcReduction="20000"/>
          </a:bodyPr>
          <a:lstStyle/>
          <a:p>
            <a:pPr marL="0" indent="0" algn="r" rtl="1">
              <a:buNone/>
            </a:pPr>
            <a:r>
              <a:rPr lang="ar-SA" dirty="0"/>
              <a:t>تعتبر جزيئة الأمونيا قاعدة بمفهوم لويس لوجود زوج </a:t>
            </a:r>
            <a:r>
              <a:rPr lang="ar-SA" dirty="0" smtClean="0"/>
              <a:t>حر</a:t>
            </a:r>
            <a:r>
              <a:rPr lang="ar-IQ" dirty="0" smtClean="0"/>
              <a:t>       </a:t>
            </a:r>
            <a:r>
              <a:rPr lang="en-US" dirty="0" smtClean="0"/>
              <a:t> </a:t>
            </a:r>
            <a:r>
              <a:rPr lang="en-US" dirty="0"/>
              <a:t>)</a:t>
            </a:r>
            <a:r>
              <a:rPr lang="ar-SA" dirty="0"/>
              <a:t>غير مشترك</a:t>
            </a:r>
            <a:r>
              <a:rPr lang="en-US" dirty="0"/>
              <a:t>( </a:t>
            </a:r>
            <a:r>
              <a:rPr lang="ar-SA" dirty="0"/>
              <a:t>من الالكترونات على ذرة النتروجين</a:t>
            </a:r>
            <a:r>
              <a:rPr lang="en-US" dirty="0"/>
              <a:t> .</a:t>
            </a:r>
            <a:r>
              <a:rPr lang="ar-SA" dirty="0"/>
              <a:t>ويعتبر ثلاثي فلوريد البورون حامض لأن ذرة البورون غير مكتملة الالكترونات حيث تحتوي على (</a:t>
            </a:r>
            <a:r>
              <a:rPr lang="en-US" dirty="0"/>
              <a:t>6</a:t>
            </a:r>
            <a:r>
              <a:rPr lang="ar-SA" dirty="0"/>
              <a:t> الكترونات ) في غلافها الخارجي فهي بحاجة الى إلكترونين لإشباع غلافها الخارجي ويتم ذلك بتقبلها الزوج الحر من الالكترونات على ذرة نتروجين الأمونيا وإشباع غلافها الخارجي بتكوين آصرة تناسقية</a:t>
            </a:r>
            <a:r>
              <a:rPr lang="en-US" dirty="0"/>
              <a:t> .</a:t>
            </a:r>
          </a:p>
          <a:p>
            <a:pPr marL="0" indent="0" algn="r" rtl="1">
              <a:buNone/>
            </a:pPr>
            <a:r>
              <a:rPr lang="ar-SA" dirty="0"/>
              <a:t> </a:t>
            </a:r>
            <a:endParaRPr lang="en-US" dirty="0"/>
          </a:p>
          <a:p>
            <a:pPr marL="0" indent="0" algn="r" rtl="1">
              <a:buNone/>
            </a:pP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8280920" cy="2304256"/>
          </a:xfrm>
          <a:prstGeom prst="rect">
            <a:avLst/>
          </a:prstGeom>
          <a:noFill/>
          <a:ln>
            <a:noFill/>
          </a:ln>
        </p:spPr>
      </p:pic>
    </p:spTree>
    <p:extLst>
      <p:ext uri="{BB962C8B-B14F-4D97-AF65-F5344CB8AC3E}">
        <p14:creationId xmlns:p14="http://schemas.microsoft.com/office/powerpoint/2010/main" val="4288081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532</Words>
  <Application>Microsoft Office PowerPoint</Application>
  <PresentationFormat>On-screen Show (4:3)</PresentationFormat>
  <Paragraphs>56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عمليات التحليل الحجمي  Volumetric Analysis </vt:lpstr>
      <vt:lpstr>PowerPoint Presentation</vt:lpstr>
      <vt:lpstr>أنواع التسحيحات</vt:lpstr>
      <vt:lpstr>PowerPoint Presentation</vt:lpstr>
      <vt:lpstr>2- تسحيحات الترسيب Precipitation titration </vt:lpstr>
      <vt:lpstr>PowerPoint Presentation</vt:lpstr>
      <vt:lpstr>PowerPoint Presentation</vt:lpstr>
      <vt:lpstr>PowerPoint Presentation</vt:lpstr>
      <vt:lpstr>PowerPoint Presentation</vt:lpstr>
      <vt:lpstr>PowerPoint Presentation</vt:lpstr>
      <vt:lpstr>السلوك الامفوتيري للماء </vt:lpstr>
      <vt:lpstr>PowerPoint Presentation</vt:lpstr>
      <vt:lpstr>PowerPoint Presentation</vt:lpstr>
      <vt:lpstr>PowerPoint Presentation</vt:lpstr>
      <vt:lpstr>PowerPoint Presentation</vt:lpstr>
      <vt:lpstr>PowerPoint Presentation</vt:lpstr>
      <vt:lpstr>PowerPoint Presentation</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عمليات التحليل الحجمي  Volumetric Analysis </dc:title>
  <dc:creator>InteL</dc:creator>
  <cp:lastModifiedBy>InteL</cp:lastModifiedBy>
  <cp:revision>39</cp:revision>
  <dcterms:created xsi:type="dcterms:W3CDTF">2016-12-24T14:42:25Z</dcterms:created>
  <dcterms:modified xsi:type="dcterms:W3CDTF">2016-12-27T11:47:59Z</dcterms:modified>
</cp:coreProperties>
</file>